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5"/>
  </p:notesMasterIdLst>
  <p:sldIdLst>
    <p:sldId id="256" r:id="rId2"/>
    <p:sldId id="311" r:id="rId3"/>
    <p:sldId id="277" r:id="rId4"/>
    <p:sldId id="261" r:id="rId5"/>
    <p:sldId id="262" r:id="rId6"/>
    <p:sldId id="260" r:id="rId7"/>
    <p:sldId id="263" r:id="rId8"/>
    <p:sldId id="314" r:id="rId9"/>
    <p:sldId id="259" r:id="rId10"/>
    <p:sldId id="279" r:id="rId11"/>
    <p:sldId id="280" r:id="rId12"/>
    <p:sldId id="286" r:id="rId13"/>
    <p:sldId id="281" r:id="rId14"/>
    <p:sldId id="283" r:id="rId15"/>
    <p:sldId id="284" r:id="rId16"/>
    <p:sldId id="285" r:id="rId17"/>
    <p:sldId id="264" r:id="rId18"/>
    <p:sldId id="265" r:id="rId19"/>
    <p:sldId id="274" r:id="rId20"/>
    <p:sldId id="313" r:id="rId21"/>
    <p:sldId id="266" r:id="rId22"/>
    <p:sldId id="267" r:id="rId23"/>
    <p:sldId id="268" r:id="rId24"/>
    <p:sldId id="270" r:id="rId25"/>
    <p:sldId id="271" r:id="rId26"/>
    <p:sldId id="269" r:id="rId27"/>
    <p:sldId id="272" r:id="rId28"/>
    <p:sldId id="275" r:id="rId29"/>
    <p:sldId id="276" r:id="rId30"/>
    <p:sldId id="278" r:id="rId31"/>
    <p:sldId id="300" r:id="rId32"/>
    <p:sldId id="305" r:id="rId33"/>
    <p:sldId id="303" r:id="rId34"/>
    <p:sldId id="307" r:id="rId35"/>
    <p:sldId id="306" r:id="rId36"/>
    <p:sldId id="308" r:id="rId37"/>
    <p:sldId id="309" r:id="rId38"/>
    <p:sldId id="310" r:id="rId39"/>
    <p:sldId id="302" r:id="rId40"/>
    <p:sldId id="288" r:id="rId41"/>
    <p:sldId id="291" r:id="rId42"/>
    <p:sldId id="299" r:id="rId43"/>
    <p:sldId id="301" r:id="rId4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86971" autoAdjust="0"/>
  </p:normalViewPr>
  <p:slideViewPr>
    <p:cSldViewPr snapToGrid="0">
      <p:cViewPr varScale="1">
        <p:scale>
          <a:sx n="97" d="100"/>
          <a:sy n="97" d="100"/>
        </p:scale>
        <p:origin x="-193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4" Type="http://schemas.openxmlformats.org/officeDocument/2006/relationships/image" Target="../media/image26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564DB847-A7C6-423F-B771-46A6092732E3}" type="datetimeFigureOut">
              <a:rPr lang="en-US"/>
              <a:pPr>
                <a:defRPr/>
              </a:pPr>
              <a:t>11/15/2012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37FC56A9-71FA-49A8-A49B-73E0C4B6E0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83892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FC56A9-71FA-49A8-A49B-73E0C4B6E024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81784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FC56A9-71FA-49A8-A49B-73E0C4B6E024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9077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Have to carry out a search over network structures – not easy!</a:t>
            </a:r>
          </a:p>
          <a:p>
            <a:r>
              <a:rPr lang="en-US" dirty="0" smtClean="0"/>
              <a:t>Shrinkage methods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FC56A9-71FA-49A8-A49B-73E0C4B6E024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9077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FC56A9-71FA-49A8-A49B-73E0C4B6E024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9077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FC56A9-71FA-49A8-A49B-73E0C4B6E024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90771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FC56A9-71FA-49A8-A49B-73E0C4B6E024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9077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FC56A9-71FA-49A8-A49B-73E0C4B6E024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90771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FC56A9-71FA-49A8-A49B-73E0C4B6E024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90771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FC56A9-71FA-49A8-A49B-73E0C4B6E024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90771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FC56A9-71FA-49A8-A49B-73E0C4B6E024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90771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FC56A9-71FA-49A8-A49B-73E0C4B6E024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9077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FC56A9-71FA-49A8-A49B-73E0C4B6E024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81784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FC56A9-71FA-49A8-A49B-73E0C4B6E024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90771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 factor</a:t>
            </a:r>
            <a:r>
              <a:rPr lang="en-US" baseline="0" dirty="0" smtClean="0"/>
              <a:t> bins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FC56A9-71FA-49A8-A49B-73E0C4B6E024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70757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For example, if we know a patient has congestion</a:t>
            </a:r>
            <a:r>
              <a:rPr lang="en-US" baseline="0" dirty="0" smtClean="0"/>
              <a:t> and that it’s winter, what can we say about the illness they probably have?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FC56A9-71FA-49A8-A49B-73E0C4B6E024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9077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 idea what happens when capacity changes</a:t>
            </a:r>
            <a:r>
              <a:rPr lang="en-US" baseline="0" dirty="0" smtClean="0"/>
              <a:t> – random change sin the middle of </a:t>
            </a:r>
            <a:r>
              <a:rPr lang="en-US" baseline="0" smtClean="0"/>
              <a:t>the month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FC56A9-71FA-49A8-A49B-73E0C4B6E024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81784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 a non-parametric</a:t>
            </a:r>
            <a:r>
              <a:rPr lang="en-US" baseline="0" dirty="0" smtClean="0"/>
              <a:t> fit to check?</a:t>
            </a:r>
          </a:p>
          <a:p>
            <a:r>
              <a:rPr lang="en-US" baseline="0" dirty="0" smtClean="0"/>
              <a:t>No measure of spread</a:t>
            </a:r>
          </a:p>
          <a:p>
            <a:r>
              <a:rPr lang="en-US" baseline="0" dirty="0" smtClean="0"/>
              <a:t>Even a non-parametric fit at each step of EM</a:t>
            </a:r>
          </a:p>
          <a:p>
            <a:endParaRPr lang="en-US" baseline="0" dirty="0" smtClean="0"/>
          </a:p>
          <a:p>
            <a:r>
              <a:rPr lang="en-US" baseline="0" dirty="0" smtClean="0"/>
              <a:t>Good tries:</a:t>
            </a:r>
          </a:p>
          <a:p>
            <a:r>
              <a:rPr lang="en-US" baseline="0" dirty="0" smtClean="0"/>
              <a:t>HOSP3, ICU</a:t>
            </a:r>
          </a:p>
          <a:p>
            <a:r>
              <a:rPr lang="en-US" baseline="0" dirty="0" smtClean="0"/>
              <a:t>HOSP7, FLR</a:t>
            </a:r>
          </a:p>
          <a:p>
            <a:r>
              <a:rPr lang="en-US" baseline="0" dirty="0" smtClean="0"/>
              <a:t>HOSP7, TCU</a:t>
            </a:r>
          </a:p>
          <a:p>
            <a:endParaRPr lang="en-US" baseline="0" dirty="0" smtClean="0"/>
          </a:p>
          <a:p>
            <a:r>
              <a:rPr lang="en-US" baseline="0" dirty="0" err="1" smtClean="0"/>
              <a:t>clusteringCaps</a:t>
            </a:r>
            <a:r>
              <a:rPr lang="en-US" baseline="0" dirty="0" smtClean="0"/>
              <a:t> v4</a:t>
            </a:r>
          </a:p>
          <a:p>
            <a:r>
              <a:rPr lang="en-US" baseline="0" dirty="0" err="1" smtClean="0"/>
              <a:t>clusteringCaps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warpper</a:t>
            </a:r>
            <a:endParaRPr lang="en-US" baseline="0" dirty="0" smtClean="0"/>
          </a:p>
          <a:p>
            <a:r>
              <a:rPr lang="en-US" baseline="0" dirty="0" smtClean="0"/>
              <a:t>BN Demo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FC56A9-71FA-49A8-A49B-73E0C4B6E024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2002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For example, if we know a patient has congestion</a:t>
            </a:r>
            <a:r>
              <a:rPr lang="en-US" baseline="0" dirty="0" smtClean="0"/>
              <a:t> and that it’s winter, what can we say about the illness they probably have?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FC56A9-71FA-49A8-A49B-73E0C4B6E024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9077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Hospital </a:t>
            </a:r>
            <a:r>
              <a:rPr lang="en-US" dirty="0" err="1" smtClean="0"/>
              <a:t>endgeneity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FC56A9-71FA-49A8-A49B-73E0C4B6E024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9077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FC56A9-71FA-49A8-A49B-73E0C4B6E024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9077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When we learn a network from data, the best we can hope to do is to identify an I-Equivalence class to which the network belongs.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FC56A9-71FA-49A8-A49B-73E0C4B6E024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9077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When we learn a network from data, the best we can hope to do is to identify an I-Equivalence class to which the network belongs.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FC56A9-71FA-49A8-A49B-73E0C4B6E024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907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4572000" y="6477000"/>
            <a:ext cx="4572000" cy="381000"/>
          </a:xfrm>
          <a:prstGeom prst="rect">
            <a:avLst/>
          </a:prstGeom>
          <a:solidFill>
            <a:srgbClr val="3333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477000"/>
            <a:ext cx="4572000" cy="381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81000" y="1295400"/>
            <a:ext cx="8229600" cy="2057400"/>
          </a:xfrm>
          <a:prstGeom prst="roundRect">
            <a:avLst/>
          </a:prstGeom>
          <a:solidFill>
            <a:srgbClr val="3333B2"/>
          </a:solidFill>
          <a:ln>
            <a:solidFill>
              <a:srgbClr val="3333B2"/>
            </a:solidFill>
          </a:ln>
          <a:effectLst>
            <a:outerShdw blurRad="114300" dist="1524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71563" y="6488113"/>
            <a:ext cx="3500437" cy="369887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bg1"/>
                </a:solidFill>
                <a:latin typeface="+mn-lt"/>
                <a:cs typeface="+mn-cs"/>
              </a:rPr>
              <a:t>Daniel Guetta (DRO)</a:t>
            </a:r>
            <a:endParaRPr lang="en-US" sz="1200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447800"/>
            <a:ext cx="7772400" cy="838200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2667000"/>
            <a:ext cx="6400800" cy="53340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4572000" y="6488113"/>
            <a:ext cx="3500437" cy="369887"/>
          </a:xfrm>
          <a:prstGeom prst="rect">
            <a:avLst/>
          </a:prstGeom>
          <a:noFill/>
        </p:spPr>
        <p:txBody>
          <a:bodyPr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bg1"/>
                </a:solidFill>
                <a:latin typeface="+mn-lt"/>
                <a:cs typeface="+mn-cs"/>
              </a:rPr>
              <a:t>Transitional </a:t>
            </a:r>
            <a:r>
              <a:rPr lang="en-US" sz="1200" baseline="0" dirty="0" smtClean="0">
                <a:solidFill>
                  <a:schemeClr val="bg1"/>
                </a:solidFill>
                <a:latin typeface="+mn-lt"/>
                <a:cs typeface="+mn-cs"/>
              </a:rPr>
              <a:t>Care </a:t>
            </a:r>
            <a:r>
              <a:rPr lang="en-US" sz="1200" baseline="0" dirty="0" smtClean="0">
                <a:solidFill>
                  <a:schemeClr val="bg1"/>
                </a:solidFill>
                <a:latin typeface="+mn-lt"/>
                <a:cs typeface="+mn-cs"/>
              </a:rPr>
              <a:t>Units</a:t>
            </a:r>
            <a:endParaRPr lang="en-US" sz="1200" dirty="0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gradFill flip="none" rotWithShape="1">
            <a:gsLst>
              <a:gs pos="0">
                <a:schemeClr val="tx1"/>
              </a:gs>
              <a:gs pos="100000">
                <a:srgbClr val="3333B2"/>
              </a:gs>
            </a:gsLst>
            <a:lin ang="10800000" scaled="1"/>
            <a:tileRect/>
          </a:gradFill>
          <a:ln>
            <a:noFill/>
          </a:ln>
          <a:effectLst>
            <a:outerShdw blurRad="50800" dist="88900" dir="54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382000" cy="5059363"/>
          </a:xfrm>
        </p:spPr>
        <p:txBody>
          <a:bodyPr/>
          <a:lstStyle>
            <a:lvl1pPr>
              <a:buSzPct val="60000"/>
              <a:buFontTx/>
              <a:buBlip>
                <a:blip r:embed="rId2"/>
              </a:buBlip>
              <a:defRPr/>
            </a:lvl1pPr>
            <a:lvl2pPr>
              <a:buSzPct val="60000"/>
              <a:buFontTx/>
              <a:buBlip>
                <a:blip r:embed="rId3"/>
              </a:buBlip>
              <a:defRPr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15400" cy="762000"/>
          </a:xfrm>
        </p:spPr>
        <p:txBody>
          <a:bodyPr/>
          <a:lstStyle>
            <a:lvl1pPr marL="182880" algn="l"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4572000" y="6477000"/>
            <a:ext cx="4572000" cy="381000"/>
          </a:xfrm>
          <a:prstGeom prst="rect">
            <a:avLst/>
          </a:prstGeom>
          <a:solidFill>
            <a:srgbClr val="3333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6477000"/>
            <a:ext cx="4572000" cy="381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1071563" y="6488113"/>
            <a:ext cx="3500437" cy="369887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bg1"/>
                </a:solidFill>
                <a:latin typeface="+mn-lt"/>
                <a:cs typeface="+mn-cs"/>
              </a:rPr>
              <a:t>Daniel Guetta (DRO)</a:t>
            </a:r>
            <a:endParaRPr lang="en-US" sz="1200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4" name="TextBox 13"/>
          <p:cNvSpPr txBox="1"/>
          <p:nvPr userDrawn="1"/>
        </p:nvSpPr>
        <p:spPr>
          <a:xfrm>
            <a:off x="4572000" y="6488113"/>
            <a:ext cx="3500437" cy="369887"/>
          </a:xfrm>
          <a:prstGeom prst="rect">
            <a:avLst/>
          </a:prstGeom>
          <a:noFill/>
        </p:spPr>
        <p:txBody>
          <a:bodyPr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bg1"/>
                </a:solidFill>
                <a:latin typeface="+mn-lt"/>
                <a:cs typeface="+mn-cs"/>
              </a:rPr>
              <a:t>Transitional </a:t>
            </a:r>
            <a:r>
              <a:rPr lang="en-US" sz="1200" baseline="0" dirty="0" smtClean="0">
                <a:solidFill>
                  <a:schemeClr val="bg1"/>
                </a:solidFill>
                <a:latin typeface="+mn-lt"/>
                <a:cs typeface="+mn-cs"/>
              </a:rPr>
              <a:t>Care </a:t>
            </a:r>
            <a:r>
              <a:rPr lang="en-US" sz="1200" baseline="0" dirty="0" smtClean="0">
                <a:solidFill>
                  <a:schemeClr val="bg1"/>
                </a:solidFill>
                <a:latin typeface="+mn-lt"/>
                <a:cs typeface="+mn-cs"/>
              </a:rPr>
              <a:t>Units</a:t>
            </a:r>
            <a:endParaRPr lang="en-US" sz="1200" dirty="0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gradFill flip="none" rotWithShape="1">
            <a:gsLst>
              <a:gs pos="0">
                <a:schemeClr val="tx1"/>
              </a:gs>
              <a:gs pos="100000">
                <a:srgbClr val="3333B2"/>
              </a:gs>
            </a:gsLst>
            <a:lin ang="10800000" scaled="1"/>
            <a:tileRect/>
          </a:gradFill>
          <a:ln>
            <a:noFill/>
          </a:ln>
          <a:effectLst>
            <a:outerShdw blurRad="50800" dist="88900" dir="54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066800"/>
            <a:ext cx="4267200" cy="5059363"/>
          </a:xfrm>
        </p:spPr>
        <p:txBody>
          <a:bodyPr/>
          <a:lstStyle>
            <a:lvl1pPr>
              <a:buSzPct val="60000"/>
              <a:buFontTx/>
              <a:buBlip>
                <a:blip r:embed="rId2"/>
              </a:buBlip>
              <a:defRPr sz="2800"/>
            </a:lvl1pPr>
            <a:lvl2pPr>
              <a:buSzPct val="60000"/>
              <a:buFontTx/>
              <a:buBlip>
                <a:blip r:embed="rId2"/>
              </a:buBlip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267200" cy="5059363"/>
          </a:xfrm>
        </p:spPr>
        <p:txBody>
          <a:bodyPr/>
          <a:lstStyle>
            <a:lvl1pPr>
              <a:buSzPct val="60000"/>
              <a:buFontTx/>
              <a:buBlip>
                <a:blip r:embed="rId2"/>
              </a:buBlip>
              <a:defRPr sz="2800"/>
            </a:lvl1pPr>
            <a:lvl2pPr>
              <a:buSzPct val="60000"/>
              <a:buFontTx/>
              <a:buBlip>
                <a:blip r:embed="rId2"/>
              </a:buBlip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839200" cy="762000"/>
          </a:xfrm>
        </p:spPr>
        <p:txBody>
          <a:bodyPr/>
          <a:lstStyle>
            <a:lvl1pPr marL="182880" algn="l"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4572000" y="6477000"/>
            <a:ext cx="4572000" cy="381000"/>
          </a:xfrm>
          <a:prstGeom prst="rect">
            <a:avLst/>
          </a:prstGeom>
          <a:solidFill>
            <a:srgbClr val="3333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0" y="6477000"/>
            <a:ext cx="4572000" cy="381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 userDrawn="1"/>
        </p:nvSpPr>
        <p:spPr>
          <a:xfrm>
            <a:off x="1071563" y="6488113"/>
            <a:ext cx="3500437" cy="369887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bg1"/>
                </a:solidFill>
                <a:latin typeface="+mn-lt"/>
                <a:cs typeface="+mn-cs"/>
              </a:rPr>
              <a:t>Daniel Guetta (DRO)</a:t>
            </a:r>
            <a:endParaRPr lang="en-US" sz="1200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extBox 14"/>
          <p:cNvSpPr txBox="1"/>
          <p:nvPr userDrawn="1"/>
        </p:nvSpPr>
        <p:spPr>
          <a:xfrm>
            <a:off x="4572000" y="6488113"/>
            <a:ext cx="3500437" cy="369887"/>
          </a:xfrm>
          <a:prstGeom prst="rect">
            <a:avLst/>
          </a:prstGeom>
          <a:noFill/>
        </p:spPr>
        <p:txBody>
          <a:bodyPr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bg1"/>
                </a:solidFill>
                <a:latin typeface="+mn-lt"/>
                <a:cs typeface="+mn-cs"/>
              </a:rPr>
              <a:t>Transitional </a:t>
            </a:r>
            <a:r>
              <a:rPr lang="en-US" sz="1200" baseline="0" dirty="0" smtClean="0">
                <a:solidFill>
                  <a:schemeClr val="bg1"/>
                </a:solidFill>
                <a:latin typeface="+mn-lt"/>
                <a:cs typeface="+mn-cs"/>
              </a:rPr>
              <a:t>Care </a:t>
            </a:r>
            <a:r>
              <a:rPr lang="en-US" sz="1200" baseline="0" dirty="0" smtClean="0">
                <a:solidFill>
                  <a:schemeClr val="bg1"/>
                </a:solidFill>
                <a:latin typeface="+mn-lt"/>
                <a:cs typeface="+mn-cs"/>
              </a:rPr>
              <a:t>Units</a:t>
            </a:r>
            <a:endParaRPr lang="en-US" sz="1200" dirty="0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gradFill flip="none" rotWithShape="1">
            <a:gsLst>
              <a:gs pos="0">
                <a:schemeClr val="tx1"/>
              </a:gs>
              <a:gs pos="100000">
                <a:srgbClr val="3333B2"/>
              </a:gs>
            </a:gsLst>
            <a:lin ang="10800000" scaled="1"/>
            <a:tileRect/>
          </a:gradFill>
          <a:ln>
            <a:noFill/>
          </a:ln>
          <a:effectLst>
            <a:outerShdw blurRad="50800" dist="88900" dir="54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9060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76400"/>
            <a:ext cx="4040188" cy="4449763"/>
          </a:xfrm>
        </p:spPr>
        <p:txBody>
          <a:bodyPr/>
          <a:lstStyle>
            <a:lvl1pPr>
              <a:buSzPct val="60000"/>
              <a:buFontTx/>
              <a:buBlip>
                <a:blip r:embed="rId2"/>
              </a:buBlip>
              <a:defRPr sz="2400"/>
            </a:lvl1pPr>
            <a:lvl2pPr>
              <a:buSzPct val="60000"/>
              <a:buFontTx/>
              <a:buBlip>
                <a:blip r:embed="rId2"/>
              </a:buBlip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99060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76400"/>
            <a:ext cx="4041775" cy="4449763"/>
          </a:xfrm>
        </p:spPr>
        <p:txBody>
          <a:bodyPr/>
          <a:lstStyle>
            <a:lvl1pPr>
              <a:buSzPct val="60000"/>
              <a:buFontTx/>
              <a:buBlip>
                <a:blip r:embed="rId2"/>
              </a:buBlip>
              <a:defRPr sz="2400"/>
            </a:lvl1pPr>
            <a:lvl2pPr>
              <a:buSzPct val="60000"/>
              <a:buFontTx/>
              <a:buBlip>
                <a:blip r:embed="rId2"/>
              </a:buBlip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839200" cy="762000"/>
          </a:xfrm>
        </p:spPr>
        <p:txBody>
          <a:bodyPr/>
          <a:lstStyle>
            <a:lvl1pPr marL="182880" algn="l"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4572000" y="6477000"/>
            <a:ext cx="4572000" cy="381000"/>
          </a:xfrm>
          <a:prstGeom prst="rect">
            <a:avLst/>
          </a:prstGeom>
          <a:solidFill>
            <a:srgbClr val="3333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0" y="6477000"/>
            <a:ext cx="4572000" cy="381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 userDrawn="1"/>
        </p:nvSpPr>
        <p:spPr>
          <a:xfrm>
            <a:off x="1071563" y="6488113"/>
            <a:ext cx="3500437" cy="369887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bg1"/>
                </a:solidFill>
                <a:latin typeface="+mn-lt"/>
                <a:cs typeface="+mn-cs"/>
              </a:rPr>
              <a:t>Daniel Guetta (DRO)</a:t>
            </a:r>
            <a:endParaRPr lang="en-US" sz="1200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7" name="TextBox 16"/>
          <p:cNvSpPr txBox="1"/>
          <p:nvPr userDrawn="1"/>
        </p:nvSpPr>
        <p:spPr>
          <a:xfrm>
            <a:off x="4572000" y="6488113"/>
            <a:ext cx="3500437" cy="369887"/>
          </a:xfrm>
          <a:prstGeom prst="rect">
            <a:avLst/>
          </a:prstGeom>
          <a:noFill/>
        </p:spPr>
        <p:txBody>
          <a:bodyPr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bg1"/>
                </a:solidFill>
                <a:latin typeface="+mn-lt"/>
                <a:cs typeface="+mn-cs"/>
              </a:rPr>
              <a:t>Transitional </a:t>
            </a:r>
            <a:r>
              <a:rPr lang="en-US" sz="1200" baseline="0" dirty="0" smtClean="0">
                <a:solidFill>
                  <a:schemeClr val="bg1"/>
                </a:solidFill>
                <a:latin typeface="+mn-lt"/>
                <a:cs typeface="+mn-cs"/>
              </a:rPr>
              <a:t>Care </a:t>
            </a:r>
            <a:r>
              <a:rPr lang="en-US" sz="1200" baseline="0" dirty="0" smtClean="0">
                <a:solidFill>
                  <a:schemeClr val="bg1"/>
                </a:solidFill>
                <a:latin typeface="+mn-lt"/>
                <a:cs typeface="+mn-cs"/>
              </a:rPr>
              <a:t>Units</a:t>
            </a:r>
            <a:endParaRPr lang="en-US" sz="1200" dirty="0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gradFill flip="none" rotWithShape="1">
            <a:gsLst>
              <a:gs pos="0">
                <a:schemeClr val="tx1"/>
              </a:gs>
              <a:gs pos="100000">
                <a:srgbClr val="3333B2"/>
              </a:gs>
            </a:gsLst>
            <a:lin ang="10800000" scaled="1"/>
            <a:tileRect/>
          </a:gradFill>
          <a:ln>
            <a:noFill/>
          </a:ln>
          <a:effectLst>
            <a:outerShdw blurRad="50800" dist="88900" dir="54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15400" cy="762000"/>
          </a:xfrm>
        </p:spPr>
        <p:txBody>
          <a:bodyPr/>
          <a:lstStyle>
            <a:lvl1pPr marL="182880" algn="l"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4572000" y="6477000"/>
            <a:ext cx="4572000" cy="381000"/>
          </a:xfrm>
          <a:prstGeom prst="rect">
            <a:avLst/>
          </a:prstGeom>
          <a:solidFill>
            <a:srgbClr val="3333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0" y="6477000"/>
            <a:ext cx="4572000" cy="381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1071563" y="6488113"/>
            <a:ext cx="3500437" cy="369887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bg1"/>
                </a:solidFill>
                <a:latin typeface="+mn-lt"/>
                <a:cs typeface="+mn-cs"/>
              </a:rPr>
              <a:t>Daniel Guetta (DRO)</a:t>
            </a:r>
            <a:endParaRPr lang="en-US" sz="1200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4" name="TextBox 13"/>
          <p:cNvSpPr txBox="1"/>
          <p:nvPr userDrawn="1"/>
        </p:nvSpPr>
        <p:spPr>
          <a:xfrm>
            <a:off x="4572000" y="6488113"/>
            <a:ext cx="3500437" cy="369887"/>
          </a:xfrm>
          <a:prstGeom prst="rect">
            <a:avLst/>
          </a:prstGeom>
          <a:noFill/>
        </p:spPr>
        <p:txBody>
          <a:bodyPr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bg1"/>
                </a:solidFill>
                <a:latin typeface="+mn-lt"/>
                <a:cs typeface="+mn-cs"/>
              </a:rPr>
              <a:t>Transitional </a:t>
            </a:r>
            <a:r>
              <a:rPr lang="en-US" sz="1200" baseline="0" dirty="0" smtClean="0">
                <a:solidFill>
                  <a:schemeClr val="bg1"/>
                </a:solidFill>
                <a:latin typeface="+mn-lt"/>
                <a:cs typeface="+mn-cs"/>
              </a:rPr>
              <a:t>Care </a:t>
            </a:r>
            <a:r>
              <a:rPr lang="en-US" sz="1200" baseline="0" dirty="0" smtClean="0">
                <a:solidFill>
                  <a:schemeClr val="bg1"/>
                </a:solidFill>
                <a:latin typeface="+mn-lt"/>
                <a:cs typeface="+mn-cs"/>
              </a:rPr>
              <a:t>Units</a:t>
            </a:r>
            <a:endParaRPr lang="en-US" sz="1200" dirty="0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4572000" y="6477000"/>
            <a:ext cx="4572000" cy="381000"/>
          </a:xfrm>
          <a:prstGeom prst="rect">
            <a:avLst/>
          </a:prstGeom>
          <a:solidFill>
            <a:srgbClr val="3333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6477000"/>
            <a:ext cx="4572000" cy="381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1071563" y="6488113"/>
            <a:ext cx="3500437" cy="369887"/>
          </a:xfrm>
          <a:prstGeom prst="rect">
            <a:avLst/>
          </a:prstGeom>
          <a:noFill/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bg1"/>
                </a:solidFill>
                <a:latin typeface="+mn-lt"/>
                <a:cs typeface="+mn-cs"/>
              </a:rPr>
              <a:t>Daniel Guetta (DRO)</a:t>
            </a:r>
            <a:endParaRPr lang="en-US" sz="1200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4572000" y="6488113"/>
            <a:ext cx="3500437" cy="369887"/>
          </a:xfrm>
          <a:prstGeom prst="rect">
            <a:avLst/>
          </a:prstGeom>
          <a:noFill/>
        </p:spPr>
        <p:txBody>
          <a:bodyPr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bg1"/>
                </a:solidFill>
                <a:latin typeface="+mn-lt"/>
                <a:cs typeface="+mn-cs"/>
              </a:rPr>
              <a:t>Transitional </a:t>
            </a:r>
            <a:r>
              <a:rPr lang="en-US" sz="1200" baseline="0" dirty="0" smtClean="0">
                <a:solidFill>
                  <a:schemeClr val="bg1"/>
                </a:solidFill>
                <a:latin typeface="+mn-lt"/>
                <a:cs typeface="+mn-cs"/>
              </a:rPr>
              <a:t>Care </a:t>
            </a:r>
            <a:r>
              <a:rPr lang="en-US" sz="1200" baseline="0" dirty="0" smtClean="0">
                <a:solidFill>
                  <a:schemeClr val="bg1"/>
                </a:solidFill>
                <a:latin typeface="+mn-lt"/>
                <a:cs typeface="+mn-cs"/>
              </a:rPr>
              <a:t>Units</a:t>
            </a:r>
            <a:endParaRPr lang="en-US" sz="1200" dirty="0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C3D0017-6054-459D-AE5C-191A18401D8C}" type="datetime1">
              <a:rPr lang="en-US" smtClean="0"/>
              <a:t>11/15/2012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A sample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D6CB6DE-1033-4C2C-8280-139BC16F7C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</p:sldLayoutIdLst>
  <p:hf sldNum="0"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5.wmf"/><Relationship Id="rId9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10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0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2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3.gi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3.gi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notesSlide" Target="../notesSlides/notesSlide11.xml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.gif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6.bin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notesSlide" Target="../notesSlides/notesSlide12.xml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.gif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8.bin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notesSlide" Target="../notesSlides/notesSlide13.xml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.gif"/><Relationship Id="rId5" Type="http://schemas.openxmlformats.org/officeDocument/2006/relationships/image" Target="../media/image20.wmf"/><Relationship Id="rId10" Type="http://schemas.openxmlformats.org/officeDocument/2006/relationships/image" Target="../media/image22.wmf"/><Relationship Id="rId4" Type="http://schemas.openxmlformats.org/officeDocument/2006/relationships/oleObject" Target="../embeddings/oleObject20.bin"/><Relationship Id="rId9" Type="http://schemas.openxmlformats.org/officeDocument/2006/relationships/oleObject" Target="../embeddings/oleObject22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notesSlide" Target="../notesSlides/notesSlide17.xml"/><Relationship Id="rId7" Type="http://schemas.openxmlformats.org/officeDocument/2006/relationships/image" Target="../media/image2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6.wmf"/><Relationship Id="rId5" Type="http://schemas.openxmlformats.org/officeDocument/2006/relationships/image" Target="../media/image23.w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5.wmf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notesSlide" Target="../notesSlides/notesSlide18.xml"/><Relationship Id="rId7" Type="http://schemas.openxmlformats.org/officeDocument/2006/relationships/image" Target="../media/image2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28.bin"/><Relationship Id="rId5" Type="http://schemas.openxmlformats.org/officeDocument/2006/relationships/image" Target="../media/image27.wmf"/><Relationship Id="rId4" Type="http://schemas.openxmlformats.org/officeDocument/2006/relationships/oleObject" Target="../embeddings/oleObject27.bin"/><Relationship Id="rId9" Type="http://schemas.openxmlformats.org/officeDocument/2006/relationships/image" Target="../media/image29.wmf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13" Type="http://schemas.openxmlformats.org/officeDocument/2006/relationships/image" Target="../media/image34.wmf"/><Relationship Id="rId3" Type="http://schemas.openxmlformats.org/officeDocument/2006/relationships/notesSlide" Target="../notesSlides/notesSlide19.xml"/><Relationship Id="rId7" Type="http://schemas.openxmlformats.org/officeDocument/2006/relationships/image" Target="../media/image31.wmf"/><Relationship Id="rId12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31.bin"/><Relationship Id="rId11" Type="http://schemas.openxmlformats.org/officeDocument/2006/relationships/image" Target="../media/image33.wmf"/><Relationship Id="rId5" Type="http://schemas.openxmlformats.org/officeDocument/2006/relationships/image" Target="../media/image30.wmf"/><Relationship Id="rId10" Type="http://schemas.openxmlformats.org/officeDocument/2006/relationships/oleObject" Target="../embeddings/oleObject33.bin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2.wmf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35.wmf"/><Relationship Id="rId4" Type="http://schemas.openxmlformats.org/officeDocument/2006/relationships/oleObject" Target="../embeddings/oleObject35.bin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5"/>
          <p:cNvSpPr>
            <a:spLocks noGrp="1"/>
          </p:cNvSpPr>
          <p:nvPr>
            <p:ph type="ctrTitle"/>
          </p:nvPr>
        </p:nvSpPr>
        <p:spPr>
          <a:xfrm>
            <a:off x="609600" y="1524000"/>
            <a:ext cx="7772400" cy="838200"/>
          </a:xfrm>
        </p:spPr>
        <p:txBody>
          <a:bodyPr/>
          <a:lstStyle/>
          <a:p>
            <a:r>
              <a:rPr lang="en-US" dirty="0" smtClean="0"/>
              <a:t>Transitional Care </a:t>
            </a:r>
            <a:r>
              <a:rPr lang="en-US" dirty="0" smtClean="0"/>
              <a:t>Units</a:t>
            </a:r>
            <a:endParaRPr lang="en-US" dirty="0" smtClean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1219200" y="2743200"/>
            <a:ext cx="6400800" cy="533400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IEOR 8100.003 Final Project</a:t>
            </a:r>
            <a:endParaRPr lang="en-US" dirty="0"/>
          </a:p>
        </p:txBody>
      </p:sp>
      <p:sp>
        <p:nvSpPr>
          <p:cNvPr id="4" name="Subtitle 16"/>
          <p:cNvSpPr txBox="1">
            <a:spLocks/>
          </p:cNvSpPr>
          <p:nvPr/>
        </p:nvSpPr>
        <p:spPr bwMode="auto">
          <a:xfrm>
            <a:off x="1219200" y="3733800"/>
            <a:ext cx="6400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lnSpcReduction="10000"/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tx1"/>
                </a:solidFill>
              </a:rPr>
              <a:t>9</a:t>
            </a:r>
            <a:r>
              <a:rPr lang="en-US" baseline="30000" dirty="0" smtClean="0">
                <a:solidFill>
                  <a:schemeClr val="tx1"/>
                </a:solidFill>
              </a:rPr>
              <a:t>th</a:t>
            </a:r>
            <a:r>
              <a:rPr lang="en-US" dirty="0" smtClean="0">
                <a:solidFill>
                  <a:schemeClr val="tx1"/>
                </a:solidFill>
              </a:rPr>
              <a:t> May 2012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Subtitle 16"/>
          <p:cNvSpPr txBox="1">
            <a:spLocks/>
          </p:cNvSpPr>
          <p:nvPr/>
        </p:nvSpPr>
        <p:spPr bwMode="auto">
          <a:xfrm>
            <a:off x="1217776" y="4800600"/>
            <a:ext cx="64008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Daniel Guetta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dirty="0" smtClean="0">
                <a:solidFill>
                  <a:schemeClr val="tx1"/>
                </a:solidFill>
              </a:rPr>
              <a:t>Joint work with Carri Chan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Available data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471948" y="1219200"/>
            <a:ext cx="8190271" cy="49161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Removed for Confidentiality Reasons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21702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Complications</a:t>
            </a:r>
            <a:endParaRPr lang="en-US" dirty="0"/>
          </a:p>
        </p:txBody>
      </p:sp>
      <p:sp>
        <p:nvSpPr>
          <p:cNvPr id="14" name="Content Placeholder 1"/>
          <p:cNvSpPr>
            <a:spLocks noGrp="1"/>
          </p:cNvSpPr>
          <p:nvPr>
            <p:ph idx="1"/>
          </p:nvPr>
        </p:nvSpPr>
        <p:spPr>
          <a:xfrm>
            <a:off x="304800" y="1055317"/>
            <a:ext cx="8382000" cy="4953000"/>
          </a:xfrm>
        </p:spPr>
        <p:txBody>
          <a:bodyPr/>
          <a:lstStyle/>
          <a:p>
            <a:pPr>
              <a:buBlip>
                <a:blip r:embed="rId3"/>
              </a:buBlip>
            </a:pPr>
            <a:r>
              <a:rPr lang="en-US" dirty="0" smtClean="0"/>
              <a:t>Mounds and mounds of unobserved data</a:t>
            </a:r>
          </a:p>
          <a:p>
            <a:pPr lvl="1">
              <a:buBlip>
                <a:blip r:embed="rId3"/>
              </a:buBlip>
            </a:pPr>
            <a:r>
              <a:rPr lang="en-US" dirty="0" smtClean="0"/>
              <a:t>Periods of low hospital utilization</a:t>
            </a:r>
          </a:p>
          <a:p>
            <a:pPr lvl="1">
              <a:buBlip>
                <a:blip r:embed="rId3"/>
              </a:buBlip>
            </a:pPr>
            <a:r>
              <a:rPr lang="en-US" dirty="0" smtClean="0"/>
              <a:t>Critically ill patients getting rush treatment</a:t>
            </a:r>
          </a:p>
          <a:p>
            <a:pPr lvl="1">
              <a:buBlip>
                <a:blip r:embed="rId3"/>
              </a:buBlip>
            </a:pPr>
            <a:r>
              <a:rPr lang="en-US" dirty="0" smtClean="0"/>
              <a:t>Variation across doctors/wards, etc…</a:t>
            </a:r>
          </a:p>
          <a:p>
            <a:pPr lvl="1">
              <a:buBlip>
                <a:blip r:embed="rId3"/>
              </a:buBlip>
            </a:pPr>
            <a:r>
              <a:rPr lang="en-US" dirty="0" smtClean="0"/>
              <a:t>Endless additional complications</a:t>
            </a:r>
          </a:p>
          <a:p>
            <a:pPr>
              <a:buBlip>
                <a:blip r:embed="rId3"/>
              </a:buBlip>
            </a:pPr>
            <a:r>
              <a:rPr lang="en-US" dirty="0" err="1" smtClean="0"/>
              <a:t>Endogeneity</a:t>
            </a:r>
            <a:endParaRPr lang="en-US" dirty="0"/>
          </a:p>
          <a:p>
            <a:pPr>
              <a:buBlip>
                <a:blip r:embed="rId3"/>
              </a:buBlip>
            </a:pPr>
            <a:r>
              <a:rPr lang="en-US" dirty="0" smtClean="0"/>
              <a:t>Difficult to use TCU sizes for comparisons across hospitals.</a:t>
            </a:r>
          </a:p>
          <a:p>
            <a:pPr>
              <a:buBlip>
                <a:blip r:embed="rId3"/>
              </a:buBlip>
            </a:pPr>
            <a:r>
              <a:rPr lang="en-US" dirty="0" smtClean="0"/>
              <a:t>Determining capacities</a:t>
            </a:r>
          </a:p>
          <a:p>
            <a:pPr>
              <a:buBlip>
                <a:blip r:embed="rId3"/>
              </a:buBlip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54851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Unit capacities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471948" y="1219200"/>
            <a:ext cx="8190271" cy="49161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Removed for Confidentiality Reasons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53253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Convex optimization</a:t>
            </a:r>
            <a:endParaRPr lang="en-US" dirty="0"/>
          </a:p>
        </p:txBody>
      </p:sp>
      <p:sp>
        <p:nvSpPr>
          <p:cNvPr id="8" name="Content Placeholder 1"/>
          <p:cNvSpPr>
            <a:spLocks noGrp="1"/>
          </p:cNvSpPr>
          <p:nvPr>
            <p:ph idx="1"/>
          </p:nvPr>
        </p:nvSpPr>
        <p:spPr>
          <a:xfrm>
            <a:off x="304800" y="914400"/>
            <a:ext cx="8382000" cy="3810000"/>
          </a:xfrm>
        </p:spPr>
        <p:txBody>
          <a:bodyPr/>
          <a:lstStyle/>
          <a:p>
            <a:pPr>
              <a:buBlip>
                <a:blip r:embed="rId3"/>
              </a:buBlip>
            </a:pPr>
            <a:r>
              <a:rPr lang="en-US" sz="2800" dirty="0" smtClean="0"/>
              <a:t>Consider the following optimization program with 365 decision variables </a:t>
            </a:r>
            <a:r>
              <a:rPr lang="en-US" sz="2800" i="1" dirty="0" smtClean="0">
                <a:latin typeface="Euclid" pitchFamily="18" charset="0"/>
              </a:rPr>
              <a:t>C</a:t>
            </a:r>
            <a:r>
              <a:rPr lang="en-US" sz="2800" baseline="-25000" dirty="0" smtClean="0">
                <a:latin typeface="Euclid" pitchFamily="18" charset="0"/>
              </a:rPr>
              <a:t>1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to </a:t>
            </a:r>
            <a:r>
              <a:rPr lang="en-US" sz="2800" i="1" dirty="0" smtClean="0">
                <a:latin typeface="Euclid" pitchFamily="18" charset="0"/>
              </a:rPr>
              <a:t>C</a:t>
            </a:r>
            <a:r>
              <a:rPr lang="en-US" sz="2800" baseline="-25000" dirty="0" smtClean="0">
                <a:latin typeface="Euclid" pitchFamily="18" charset="0"/>
              </a:rPr>
              <a:t>365</a:t>
            </a:r>
            <a:r>
              <a:rPr lang="en-US" sz="2800" dirty="0" smtClean="0">
                <a:latin typeface="+mj-lt"/>
              </a:rPr>
              <a:t>, representing the capacities at each of the 365 days in the year.</a:t>
            </a:r>
          </a:p>
          <a:p>
            <a:pPr>
              <a:buBlip>
                <a:blip r:embed="rId3"/>
              </a:buBlip>
            </a:pPr>
            <a:r>
              <a:rPr lang="en-US" sz="2800" dirty="0" smtClean="0">
                <a:latin typeface="+mj-lt"/>
              </a:rPr>
              <a:t>We wish to find the values of these decision variables that</a:t>
            </a:r>
          </a:p>
          <a:p>
            <a:pPr lvl="1">
              <a:buBlip>
                <a:blip r:embed="rId3"/>
              </a:buBlip>
            </a:pPr>
            <a:r>
              <a:rPr lang="en-US" sz="2400" dirty="0" smtClean="0">
                <a:latin typeface="+mj-lt"/>
              </a:rPr>
              <a:t>Best fit the observed occupancies </a:t>
            </a:r>
            <a:r>
              <a:rPr lang="en-US" sz="2400" i="1" dirty="0" smtClean="0">
                <a:latin typeface="Euclid" pitchFamily="18" charset="0"/>
              </a:rPr>
              <a:t>O</a:t>
            </a:r>
            <a:r>
              <a:rPr lang="en-US" sz="2400" baseline="-25000" dirty="0" smtClean="0">
                <a:latin typeface="Euclid" pitchFamily="18" charset="0"/>
              </a:rPr>
              <a:t>1</a:t>
            </a:r>
            <a:r>
              <a:rPr lang="en-US" sz="2400" dirty="0" smtClean="0">
                <a:latin typeface="+mj-lt"/>
              </a:rPr>
              <a:t> to </a:t>
            </a:r>
            <a:r>
              <a:rPr lang="en-US" sz="2400" i="1" dirty="0" smtClean="0">
                <a:latin typeface="Euclid" pitchFamily="18" charset="0"/>
              </a:rPr>
              <a:t>O</a:t>
            </a:r>
            <a:r>
              <a:rPr lang="en-US" sz="2400" baseline="-25000" dirty="0" smtClean="0">
                <a:latin typeface="Euclid" pitchFamily="18" charset="0"/>
              </a:rPr>
              <a:t>365</a:t>
            </a:r>
            <a:r>
              <a:rPr lang="en-US" sz="2400" dirty="0" smtClean="0">
                <a:latin typeface="Euclid" pitchFamily="18" charset="0"/>
              </a:rPr>
              <a:t>.</a:t>
            </a:r>
            <a:endParaRPr lang="en-US" sz="2400" dirty="0" smtClean="0">
              <a:latin typeface="+mj-lt"/>
            </a:endParaRPr>
          </a:p>
          <a:p>
            <a:pPr lvl="1">
              <a:buBlip>
                <a:blip r:embed="rId3"/>
              </a:buBlip>
            </a:pPr>
            <a:r>
              <a:rPr lang="en-US" sz="2400" dirty="0" smtClean="0">
                <a:latin typeface="+mj-lt"/>
              </a:rPr>
              <a:t>Reduce the number of occupancy changes</a:t>
            </a:r>
          </a:p>
          <a:p>
            <a:pPr>
              <a:buBlip>
                <a:blip r:embed="rId3"/>
              </a:buBlip>
            </a:pPr>
            <a:r>
              <a:rPr lang="en-US" sz="2800" dirty="0" smtClean="0">
                <a:latin typeface="+mj-lt"/>
              </a:rPr>
              <a:t>Ideally, we’d like to solve</a:t>
            </a:r>
            <a:endParaRPr lang="en-US" sz="2800" dirty="0" smtClean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2231098"/>
              </p:ext>
            </p:extLst>
          </p:nvPr>
        </p:nvGraphicFramePr>
        <p:xfrm>
          <a:off x="1176338" y="4654550"/>
          <a:ext cx="7205662" cy="159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9" name="Equation" r:id="rId4" imgW="2641320" imgH="583920" progId="Equation.DSMT4">
                  <p:embed/>
                </p:oleObj>
              </mc:Choice>
              <mc:Fallback>
                <p:oleObj name="Equation" r:id="rId4" imgW="2641320" imgH="5839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76338" y="4654550"/>
                        <a:ext cx="7205662" cy="1593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/>
          <p:nvPr/>
        </p:nvSpPr>
        <p:spPr>
          <a:xfrm>
            <a:off x="1066800" y="4648200"/>
            <a:ext cx="7467600" cy="16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195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Convex optimization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4572000" y="1828800"/>
            <a:ext cx="0" cy="42672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2472623"/>
              </p:ext>
            </p:extLst>
          </p:nvPr>
        </p:nvGraphicFramePr>
        <p:xfrm>
          <a:off x="1089025" y="858838"/>
          <a:ext cx="7380288" cy="969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27" name="Equation" r:id="rId3" imgW="2705040" imgH="355320" progId="Equation.DSMT4">
                  <p:embed/>
                </p:oleObj>
              </mc:Choice>
              <mc:Fallback>
                <p:oleObj name="Equation" r:id="rId3" imgW="2705040" imgH="35532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9025" y="858838"/>
                        <a:ext cx="7380288" cy="969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8575728"/>
              </p:ext>
            </p:extLst>
          </p:nvPr>
        </p:nvGraphicFramePr>
        <p:xfrm>
          <a:off x="5251450" y="2667000"/>
          <a:ext cx="335915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28" name="Equation" r:id="rId5" imgW="1231560" imgH="330120" progId="Equation.DSMT4">
                  <p:embed/>
                </p:oleObj>
              </mc:Choice>
              <mc:Fallback>
                <p:oleObj name="Equation" r:id="rId5" imgW="1231560" imgH="3301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1450" y="2667000"/>
                        <a:ext cx="335915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5420892"/>
              </p:ext>
            </p:extLst>
          </p:nvPr>
        </p:nvGraphicFramePr>
        <p:xfrm>
          <a:off x="5275263" y="4508500"/>
          <a:ext cx="3324225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29" name="Equation" r:id="rId7" imgW="1218960" imgH="330120" progId="Equation.DSMT4">
                  <p:embed/>
                </p:oleObj>
              </mc:Choice>
              <mc:Fallback>
                <p:oleObj name="Equation" r:id="rId7" imgW="1218960" imgH="33012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5263" y="4508500"/>
                        <a:ext cx="3324225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58917" y="2624666"/>
            <a:ext cx="677108" cy="1981200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3200" i="1" dirty="0" smtClean="0">
                <a:latin typeface="+mj-lt"/>
                <a:sym typeface="Euclid Symbol"/>
              </a:rPr>
              <a:t></a:t>
            </a:r>
            <a:r>
              <a:rPr lang="en-US" sz="3200" dirty="0" smtClean="0">
                <a:latin typeface="Euclid" pitchFamily="18" charset="0"/>
                <a:sym typeface="Euclid Symbol"/>
              </a:rPr>
              <a:t>(</a:t>
            </a:r>
            <a:r>
              <a:rPr lang="en-US" sz="3200" i="1" dirty="0" err="1" smtClean="0">
                <a:latin typeface="Euclid" pitchFamily="18" charset="0"/>
                <a:sym typeface="Euclid Symbol"/>
              </a:rPr>
              <a:t>C</a:t>
            </a:r>
            <a:r>
              <a:rPr lang="en-US" sz="3200" i="1" baseline="-25000" dirty="0" err="1" smtClean="0">
                <a:latin typeface="Euclid" pitchFamily="18" charset="0"/>
                <a:sym typeface="Euclid Symbol"/>
              </a:rPr>
              <a:t>i</a:t>
            </a:r>
            <a:r>
              <a:rPr lang="en-US" sz="3200" dirty="0" smtClean="0">
                <a:latin typeface="Euclid" pitchFamily="18" charset="0"/>
                <a:sym typeface="Euclid Symbol"/>
              </a:rPr>
              <a:t>, </a:t>
            </a:r>
            <a:r>
              <a:rPr lang="en-US" sz="3200" i="1" dirty="0" err="1" smtClean="0">
                <a:latin typeface="Euclid" pitchFamily="18" charset="0"/>
                <a:sym typeface="Euclid Symbol"/>
              </a:rPr>
              <a:t>O</a:t>
            </a:r>
            <a:r>
              <a:rPr lang="en-US" sz="3200" i="1" baseline="-25000" dirty="0" err="1" smtClean="0">
                <a:latin typeface="Euclid" pitchFamily="18" charset="0"/>
                <a:sym typeface="Euclid Symbol"/>
              </a:rPr>
              <a:t>i</a:t>
            </a:r>
            <a:r>
              <a:rPr lang="en-US" sz="3200" dirty="0" smtClean="0">
                <a:latin typeface="Euclid" pitchFamily="18" charset="0"/>
                <a:sym typeface="Euclid Symbol"/>
              </a:rPr>
              <a:t>)</a:t>
            </a:r>
            <a:endParaRPr lang="en-US" sz="3200" i="1" dirty="0">
              <a:latin typeface="Euclid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072618" y="5237459"/>
            <a:ext cx="598213" cy="461665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2400" i="1" dirty="0" err="1">
                <a:latin typeface="Euclid" pitchFamily="18" charset="0"/>
              </a:rPr>
              <a:t>O</a:t>
            </a:r>
            <a:r>
              <a:rPr lang="en-US" sz="2400" i="1" baseline="-25000" dirty="0" err="1" smtClean="0">
                <a:latin typeface="Euclid" pitchFamily="18" charset="0"/>
              </a:rPr>
              <a:t>i</a:t>
            </a:r>
            <a:endParaRPr lang="en-US" sz="2400" i="1" dirty="0">
              <a:latin typeface="Euclid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02568" y="5763569"/>
            <a:ext cx="2514600" cy="461665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2400" dirty="0" smtClean="0">
                <a:latin typeface="+mj-lt"/>
              </a:rPr>
              <a:t>Fitted Capacity</a:t>
            </a:r>
            <a:endParaRPr lang="en-US" sz="2400" dirty="0">
              <a:latin typeface="+mj-lt"/>
            </a:endParaRPr>
          </a:p>
        </p:txBody>
      </p:sp>
      <p:pic>
        <p:nvPicPr>
          <p:cNvPr id="12303" name="Picture 15"/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251"/>
          <a:stretch/>
        </p:blipFill>
        <p:spPr bwMode="auto">
          <a:xfrm>
            <a:off x="836025" y="2133600"/>
            <a:ext cx="3402146" cy="310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3" name="Straight Connector 12"/>
          <p:cNvCxnSpPr/>
          <p:nvPr/>
        </p:nvCxnSpPr>
        <p:spPr>
          <a:xfrm>
            <a:off x="2371725" y="5146675"/>
            <a:ext cx="0" cy="9207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1336675" y="5146674"/>
            <a:ext cx="0" cy="9207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837542" y="5238750"/>
            <a:ext cx="997607" cy="461665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2400" i="1" dirty="0" err="1" smtClean="0">
                <a:latin typeface="Euclid" pitchFamily="18" charset="0"/>
              </a:rPr>
              <a:t>O</a:t>
            </a:r>
            <a:r>
              <a:rPr lang="en-US" sz="2400" i="1" baseline="-25000" dirty="0" err="1" smtClean="0">
                <a:latin typeface="Euclid" pitchFamily="18" charset="0"/>
              </a:rPr>
              <a:t>i</a:t>
            </a:r>
            <a:r>
              <a:rPr lang="en-US" sz="2400" dirty="0">
                <a:latin typeface="Euclid" pitchFamily="18" charset="0"/>
              </a:rPr>
              <a:t> </a:t>
            </a:r>
            <a:r>
              <a:rPr lang="en-US" sz="2400" dirty="0" smtClean="0">
                <a:latin typeface="Euclid" pitchFamily="18" charset="0"/>
              </a:rPr>
              <a:t>– 5</a:t>
            </a:r>
            <a:endParaRPr lang="en-US" sz="2400" i="1" dirty="0">
              <a:latin typeface="Euclid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64146" y="2015066"/>
            <a:ext cx="4079254" cy="42101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4836146" y="2362200"/>
            <a:ext cx="4079254" cy="167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4836146" y="4098924"/>
            <a:ext cx="4079254" cy="167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6934200" y="1905000"/>
            <a:ext cx="0" cy="80433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6934200" y="3657600"/>
            <a:ext cx="0" cy="7620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4701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E-M Algorithm</a:t>
            </a:r>
            <a:endParaRPr lang="en-US" dirty="0"/>
          </a:p>
        </p:txBody>
      </p:sp>
      <p:sp>
        <p:nvSpPr>
          <p:cNvPr id="17" name="Content Placeholder 1"/>
          <p:cNvSpPr>
            <a:spLocks noGrp="1"/>
          </p:cNvSpPr>
          <p:nvPr>
            <p:ph idx="1"/>
          </p:nvPr>
        </p:nvSpPr>
        <p:spPr>
          <a:xfrm>
            <a:off x="304800" y="1659452"/>
            <a:ext cx="8382000" cy="3810000"/>
          </a:xfrm>
        </p:spPr>
        <p:txBody>
          <a:bodyPr/>
          <a:lstStyle/>
          <a:p>
            <a:pPr>
              <a:buBlip>
                <a:blip r:embed="rId2"/>
              </a:buBlip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Decide how many clusters to use</a:t>
            </a:r>
          </a:p>
          <a:p>
            <a:pPr>
              <a:buBlip>
                <a:blip r:embed="rId2"/>
              </a:buBlip>
            </a:pP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Assign each point to a random cluster</a:t>
            </a:r>
          </a:p>
          <a:p>
            <a:pPr>
              <a:buBlip>
                <a:blip r:embed="rId2"/>
              </a:buBlip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Repeat</a:t>
            </a:r>
          </a:p>
          <a:p>
            <a:pPr lvl="1">
              <a:buBlip>
                <a:blip r:embed="rId2"/>
              </a:buBlip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For each cluster, given the points therein, find the MLE capacity</a:t>
            </a:r>
          </a:p>
          <a:p>
            <a:pPr lvl="1">
              <a:buBlip>
                <a:blip r:embed="rId2"/>
              </a:buBlip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Go through each point, and find the most likely cluster it might belong to</a:t>
            </a:r>
          </a:p>
        </p:txBody>
      </p:sp>
    </p:spTree>
    <p:extLst>
      <p:ext uri="{BB962C8B-B14F-4D97-AF65-F5344CB8AC3E}">
        <p14:creationId xmlns:p14="http://schemas.microsoft.com/office/powerpoint/2010/main" val="4253668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E-M Algorithm – distribution</a:t>
            </a:r>
            <a:endParaRPr lang="en-US" dirty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158" y="1084789"/>
            <a:ext cx="6993684" cy="433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08333" y="2065877"/>
            <a:ext cx="615553" cy="1981200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pPr algn="ctr"/>
            <a:r>
              <a:rPr lang="en-US" sz="2800" dirty="0" smtClean="0">
                <a:latin typeface="+mj-lt"/>
                <a:sym typeface="Euclid Symbol"/>
              </a:rPr>
              <a:t>Probability</a:t>
            </a:r>
            <a:endParaRPr lang="en-US" sz="2800" dirty="0">
              <a:latin typeface="Euclid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24768" y="5827069"/>
            <a:ext cx="6944074" cy="52322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2800" dirty="0" smtClean="0">
                <a:latin typeface="+mj-lt"/>
              </a:rPr>
              <a:t>Occupancy</a:t>
            </a:r>
            <a:endParaRPr lang="en-US" sz="2800" dirty="0">
              <a:latin typeface="+mj-lt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4145280" y="5349240"/>
            <a:ext cx="0" cy="10858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989320" y="5342572"/>
            <a:ext cx="0" cy="10858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788920" y="5349240"/>
            <a:ext cx="0" cy="10858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204008" y="5438449"/>
            <a:ext cx="1577792" cy="52322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2800" i="1" dirty="0" smtClean="0">
                <a:latin typeface="Euclid" pitchFamily="18" charset="0"/>
              </a:rPr>
              <a:t>C</a:t>
            </a:r>
            <a:r>
              <a:rPr lang="en-US" sz="2800" dirty="0" smtClean="0">
                <a:latin typeface="Euclid" pitchFamily="18" charset="0"/>
              </a:rPr>
              <a:t> + 10</a:t>
            </a:r>
            <a:endParaRPr lang="en-US" sz="2800" i="1" dirty="0">
              <a:latin typeface="Euclid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860348" y="5451149"/>
            <a:ext cx="510992" cy="52322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2800" i="1" dirty="0" smtClean="0">
                <a:latin typeface="Euclid" pitchFamily="18" charset="0"/>
              </a:rPr>
              <a:t>C</a:t>
            </a:r>
            <a:endParaRPr lang="en-US" sz="2800" i="1" dirty="0">
              <a:latin typeface="Euclid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231756" y="5451149"/>
            <a:ext cx="1105804" cy="52322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2800" i="1" dirty="0" smtClean="0">
                <a:latin typeface="Euclid" pitchFamily="18" charset="0"/>
              </a:rPr>
              <a:t>C</a:t>
            </a:r>
            <a:r>
              <a:rPr lang="en-US" sz="2800" dirty="0" smtClean="0">
                <a:latin typeface="Euclid" pitchFamily="18" charset="0"/>
              </a:rPr>
              <a:t>/2</a:t>
            </a:r>
            <a:endParaRPr lang="en-US" sz="2800" i="1" dirty="0">
              <a:latin typeface="Eucli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5429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81000" y="1752600"/>
            <a:ext cx="8229600" cy="1143000"/>
          </a:xfrm>
          <a:prstGeom prst="roundRect">
            <a:avLst/>
          </a:prstGeom>
          <a:solidFill>
            <a:srgbClr val="3333B2"/>
          </a:solidFill>
          <a:ln>
            <a:solidFill>
              <a:srgbClr val="3333B2"/>
            </a:solidFill>
          </a:ln>
          <a:effectLst>
            <a:outerShdw blurRad="114300" dist="1524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09600" y="1905000"/>
            <a:ext cx="7772400" cy="838200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dirty="0" smtClean="0"/>
              <a:t>Bayesian Networks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232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Bayesian Networks</a:t>
            </a:r>
            <a:endParaRPr lang="en-US" dirty="0"/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726082"/>
              </p:ext>
            </p:extLst>
          </p:nvPr>
        </p:nvGraphicFramePr>
        <p:xfrm>
          <a:off x="1260475" y="1068388"/>
          <a:ext cx="6740525" cy="795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1" name="Equation" r:id="rId3" imgW="2361960" imgH="279360" progId="Equation.DSMT4">
                  <p:embed/>
                </p:oleObj>
              </mc:Choice>
              <mc:Fallback>
                <p:oleObj name="Equation" r:id="rId3" imgW="236196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60475" y="1068388"/>
                        <a:ext cx="6740525" cy="795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Oval 3"/>
          <p:cNvSpPr/>
          <p:nvPr/>
        </p:nvSpPr>
        <p:spPr>
          <a:xfrm>
            <a:off x="4540250" y="2057400"/>
            <a:ext cx="1619250" cy="698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dirty="0" smtClean="0"/>
              <a:t>Season</a:t>
            </a:r>
            <a:endParaRPr lang="en-US" sz="2000" dirty="0"/>
          </a:p>
        </p:txBody>
      </p:sp>
      <p:sp>
        <p:nvSpPr>
          <p:cNvPr id="8" name="Oval 7"/>
          <p:cNvSpPr/>
          <p:nvPr/>
        </p:nvSpPr>
        <p:spPr>
          <a:xfrm>
            <a:off x="2921000" y="3200400"/>
            <a:ext cx="1619250" cy="698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dirty="0" smtClean="0"/>
              <a:t>Flu</a:t>
            </a:r>
            <a:endParaRPr lang="en-US" sz="2000" dirty="0"/>
          </a:p>
        </p:txBody>
      </p:sp>
      <p:sp>
        <p:nvSpPr>
          <p:cNvPr id="9" name="Oval 8"/>
          <p:cNvSpPr/>
          <p:nvPr/>
        </p:nvSpPr>
        <p:spPr>
          <a:xfrm>
            <a:off x="6000750" y="3208115"/>
            <a:ext cx="1619250" cy="698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dirty="0" err="1" smtClean="0"/>
              <a:t>Hayfever</a:t>
            </a:r>
            <a:endParaRPr lang="en-US" sz="2000" dirty="0"/>
          </a:p>
        </p:txBody>
      </p:sp>
      <p:sp>
        <p:nvSpPr>
          <p:cNvPr id="10" name="Oval 9"/>
          <p:cNvSpPr/>
          <p:nvPr/>
        </p:nvSpPr>
        <p:spPr>
          <a:xfrm>
            <a:off x="1524000" y="4406900"/>
            <a:ext cx="1619250" cy="698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dirty="0" smtClean="0"/>
              <a:t>Muscle pain</a:t>
            </a:r>
            <a:endParaRPr lang="en-US" sz="2000" dirty="0"/>
          </a:p>
        </p:txBody>
      </p:sp>
      <p:sp>
        <p:nvSpPr>
          <p:cNvPr id="11" name="Oval 10"/>
          <p:cNvSpPr/>
          <p:nvPr/>
        </p:nvSpPr>
        <p:spPr>
          <a:xfrm>
            <a:off x="4413250" y="4406900"/>
            <a:ext cx="1619250" cy="698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 smtClean="0"/>
              <a:t>Congestion</a:t>
            </a:r>
            <a:endParaRPr lang="en-US" dirty="0"/>
          </a:p>
        </p:txBody>
      </p:sp>
      <p:cxnSp>
        <p:nvCxnSpPr>
          <p:cNvPr id="24" name="Curved Connector 23"/>
          <p:cNvCxnSpPr>
            <a:stCxn id="4" idx="4"/>
            <a:endCxn id="8" idx="0"/>
          </p:cNvCxnSpPr>
          <p:nvPr/>
        </p:nvCxnSpPr>
        <p:spPr>
          <a:xfrm rot="5400000">
            <a:off x="4318000" y="2168525"/>
            <a:ext cx="444500" cy="1619250"/>
          </a:xfrm>
          <a:prstGeom prst="curvedConnector3">
            <a:avLst/>
          </a:prstGeom>
          <a:ln w="349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urved Connector 24"/>
          <p:cNvCxnSpPr>
            <a:stCxn id="4" idx="4"/>
            <a:endCxn id="9" idx="0"/>
          </p:cNvCxnSpPr>
          <p:nvPr/>
        </p:nvCxnSpPr>
        <p:spPr>
          <a:xfrm rot="16200000" flipH="1">
            <a:off x="5854018" y="2251758"/>
            <a:ext cx="452215" cy="1460500"/>
          </a:xfrm>
          <a:prstGeom prst="curvedConnector3">
            <a:avLst>
              <a:gd name="adj1" fmla="val 50000"/>
            </a:avLst>
          </a:prstGeom>
          <a:ln w="349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urved Connector 27"/>
          <p:cNvCxnSpPr>
            <a:stCxn id="8" idx="4"/>
            <a:endCxn id="10" idx="0"/>
          </p:cNvCxnSpPr>
          <p:nvPr/>
        </p:nvCxnSpPr>
        <p:spPr>
          <a:xfrm rot="5400000">
            <a:off x="2778125" y="3454400"/>
            <a:ext cx="508000" cy="1397000"/>
          </a:xfrm>
          <a:prstGeom prst="curvedConnector3">
            <a:avLst>
              <a:gd name="adj1" fmla="val 50000"/>
            </a:avLst>
          </a:prstGeom>
          <a:ln w="349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urved Connector 30"/>
          <p:cNvCxnSpPr>
            <a:stCxn id="8" idx="4"/>
            <a:endCxn id="11" idx="0"/>
          </p:cNvCxnSpPr>
          <p:nvPr/>
        </p:nvCxnSpPr>
        <p:spPr>
          <a:xfrm rot="16200000" flipH="1">
            <a:off x="4222750" y="3406775"/>
            <a:ext cx="508000" cy="1492250"/>
          </a:xfrm>
          <a:prstGeom prst="curvedConnector3">
            <a:avLst>
              <a:gd name="adj1" fmla="val 50000"/>
            </a:avLst>
          </a:prstGeom>
          <a:ln w="349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urved Connector 33"/>
          <p:cNvCxnSpPr>
            <a:stCxn id="9" idx="4"/>
            <a:endCxn id="11" idx="0"/>
          </p:cNvCxnSpPr>
          <p:nvPr/>
        </p:nvCxnSpPr>
        <p:spPr>
          <a:xfrm rot="5400000">
            <a:off x="5766483" y="3363008"/>
            <a:ext cx="500285" cy="1587500"/>
          </a:xfrm>
          <a:prstGeom prst="curvedConnector3">
            <a:avLst>
              <a:gd name="adj1" fmla="val 50000"/>
            </a:avLst>
          </a:prstGeom>
          <a:ln w="349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8202718"/>
              </p:ext>
            </p:extLst>
          </p:nvPr>
        </p:nvGraphicFramePr>
        <p:xfrm>
          <a:off x="2071688" y="5486400"/>
          <a:ext cx="5000625" cy="760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2" name="Equation" r:id="rId5" imgW="1752480" imgH="266400" progId="Equation.DSMT4">
                  <p:embed/>
                </p:oleObj>
              </mc:Choice>
              <mc:Fallback>
                <p:oleObj name="Equation" r:id="rId5" imgW="1752480" imgH="2664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1688" y="5486400"/>
                        <a:ext cx="5000625" cy="760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Rectangle 40"/>
          <p:cNvSpPr/>
          <p:nvPr/>
        </p:nvSpPr>
        <p:spPr>
          <a:xfrm>
            <a:off x="853436" y="5486400"/>
            <a:ext cx="7119627" cy="6822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790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9" grpId="0" animBg="1"/>
      <p:bldP spid="10" grpId="0" animBg="1"/>
      <p:bldP spid="11" grpId="0" animBg="1"/>
      <p:bldP spid="4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Bayesian Networks</a:t>
            </a:r>
            <a:endParaRPr lang="en-US" dirty="0"/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2704452"/>
              </p:ext>
            </p:extLst>
          </p:nvPr>
        </p:nvGraphicFramePr>
        <p:xfrm>
          <a:off x="2922588" y="1066800"/>
          <a:ext cx="3298825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2" name="Equation" r:id="rId3" imgW="1155600" imgH="279360" progId="Equation.DSMT4">
                  <p:embed/>
                </p:oleObj>
              </mc:Choice>
              <mc:Fallback>
                <p:oleObj name="Equation" r:id="rId3" imgW="115560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922588" y="1066800"/>
                        <a:ext cx="3298825" cy="796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7" name="Group 36"/>
          <p:cNvGrpSpPr/>
          <p:nvPr/>
        </p:nvGrpSpPr>
        <p:grpSpPr>
          <a:xfrm>
            <a:off x="1524000" y="2057400"/>
            <a:ext cx="6096000" cy="3048000"/>
            <a:chOff x="914400" y="2133600"/>
            <a:chExt cx="7315200" cy="3657600"/>
          </a:xfrm>
        </p:grpSpPr>
        <p:sp>
          <p:nvSpPr>
            <p:cNvPr id="4" name="Oval 3"/>
            <p:cNvSpPr/>
            <p:nvPr/>
          </p:nvSpPr>
          <p:spPr>
            <a:xfrm>
              <a:off x="4533900" y="2133600"/>
              <a:ext cx="1943100" cy="838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2000" dirty="0" smtClean="0"/>
                <a:t>Season</a:t>
              </a:r>
              <a:endParaRPr lang="en-US" sz="2000" dirty="0"/>
            </a:p>
          </p:txBody>
        </p:sp>
        <p:sp>
          <p:nvSpPr>
            <p:cNvPr id="8" name="Oval 7"/>
            <p:cNvSpPr/>
            <p:nvPr/>
          </p:nvSpPr>
          <p:spPr>
            <a:xfrm>
              <a:off x="2590800" y="3505200"/>
              <a:ext cx="1943100" cy="838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2000" dirty="0" smtClean="0"/>
                <a:t>Flu</a:t>
              </a:r>
              <a:endParaRPr lang="en-US" sz="2000" dirty="0"/>
            </a:p>
          </p:txBody>
        </p:sp>
        <p:sp>
          <p:nvSpPr>
            <p:cNvPr id="9" name="Oval 8"/>
            <p:cNvSpPr/>
            <p:nvPr/>
          </p:nvSpPr>
          <p:spPr>
            <a:xfrm>
              <a:off x="6286500" y="3514458"/>
              <a:ext cx="1943100" cy="838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2000" dirty="0" err="1" smtClean="0"/>
                <a:t>Hayfever</a:t>
              </a:r>
              <a:endParaRPr lang="en-US" sz="2000" dirty="0"/>
            </a:p>
          </p:txBody>
        </p:sp>
        <p:sp>
          <p:nvSpPr>
            <p:cNvPr id="10" name="Oval 9"/>
            <p:cNvSpPr/>
            <p:nvPr/>
          </p:nvSpPr>
          <p:spPr>
            <a:xfrm>
              <a:off x="914400" y="4953000"/>
              <a:ext cx="1943100" cy="838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2000" dirty="0" smtClean="0"/>
                <a:t>Muscle pain</a:t>
              </a:r>
              <a:endParaRPr lang="en-US" sz="2000" dirty="0"/>
            </a:p>
          </p:txBody>
        </p:sp>
        <p:sp>
          <p:nvSpPr>
            <p:cNvPr id="11" name="Oval 10"/>
            <p:cNvSpPr/>
            <p:nvPr/>
          </p:nvSpPr>
          <p:spPr>
            <a:xfrm>
              <a:off x="4381500" y="4953000"/>
              <a:ext cx="1943100" cy="838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2000" dirty="0" smtClean="0"/>
                <a:t>Congestion</a:t>
              </a:r>
              <a:endParaRPr lang="en-US" sz="2000" dirty="0"/>
            </a:p>
          </p:txBody>
        </p:sp>
        <p:cxnSp>
          <p:nvCxnSpPr>
            <p:cNvPr id="24" name="Curved Connector 23"/>
            <p:cNvCxnSpPr>
              <a:stCxn id="4" idx="4"/>
              <a:endCxn id="8" idx="0"/>
            </p:cNvCxnSpPr>
            <p:nvPr/>
          </p:nvCxnSpPr>
          <p:spPr>
            <a:xfrm rot="5400000">
              <a:off x="4267200" y="2266950"/>
              <a:ext cx="533400" cy="1943100"/>
            </a:xfrm>
            <a:prstGeom prst="curvedConnector3">
              <a:avLst/>
            </a:prstGeom>
            <a:ln w="34925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urved Connector 24"/>
            <p:cNvCxnSpPr>
              <a:stCxn id="4" idx="4"/>
              <a:endCxn id="9" idx="0"/>
            </p:cNvCxnSpPr>
            <p:nvPr/>
          </p:nvCxnSpPr>
          <p:spPr>
            <a:xfrm rot="16200000" flipH="1">
              <a:off x="6110421" y="2366829"/>
              <a:ext cx="542658" cy="1752600"/>
            </a:xfrm>
            <a:prstGeom prst="curvedConnector3">
              <a:avLst>
                <a:gd name="adj1" fmla="val 50000"/>
              </a:avLst>
            </a:prstGeom>
            <a:ln w="34925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urved Connector 27"/>
            <p:cNvCxnSpPr>
              <a:stCxn id="8" idx="4"/>
              <a:endCxn id="10" idx="0"/>
            </p:cNvCxnSpPr>
            <p:nvPr/>
          </p:nvCxnSpPr>
          <p:spPr>
            <a:xfrm rot="5400000">
              <a:off x="2419350" y="3810000"/>
              <a:ext cx="609600" cy="1676400"/>
            </a:xfrm>
            <a:prstGeom prst="curvedConnector3">
              <a:avLst>
                <a:gd name="adj1" fmla="val 50000"/>
              </a:avLst>
            </a:prstGeom>
            <a:ln w="34925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Curved Connector 30"/>
            <p:cNvCxnSpPr>
              <a:stCxn id="8" idx="4"/>
              <a:endCxn id="11" idx="0"/>
            </p:cNvCxnSpPr>
            <p:nvPr/>
          </p:nvCxnSpPr>
          <p:spPr>
            <a:xfrm rot="16200000" flipH="1">
              <a:off x="4152900" y="3752850"/>
              <a:ext cx="609600" cy="1790700"/>
            </a:xfrm>
            <a:prstGeom prst="curvedConnector3">
              <a:avLst>
                <a:gd name="adj1" fmla="val 50000"/>
              </a:avLst>
            </a:prstGeom>
            <a:ln w="34925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Curved Connector 33"/>
            <p:cNvCxnSpPr>
              <a:stCxn id="9" idx="4"/>
              <a:endCxn id="11" idx="0"/>
            </p:cNvCxnSpPr>
            <p:nvPr/>
          </p:nvCxnSpPr>
          <p:spPr>
            <a:xfrm rot="5400000">
              <a:off x="6005379" y="3700329"/>
              <a:ext cx="600342" cy="1905000"/>
            </a:xfrm>
            <a:prstGeom prst="curvedConnector3">
              <a:avLst>
                <a:gd name="adj1" fmla="val 50000"/>
              </a:avLst>
            </a:prstGeom>
            <a:ln w="34925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7089236"/>
              </p:ext>
            </p:extLst>
          </p:nvPr>
        </p:nvGraphicFramePr>
        <p:xfrm>
          <a:off x="1081088" y="5486400"/>
          <a:ext cx="6996112" cy="760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3" name="Equation" r:id="rId5" imgW="2450880" imgH="266400" progId="Equation.DSMT4">
                  <p:embed/>
                </p:oleObj>
              </mc:Choice>
              <mc:Fallback>
                <p:oleObj name="Equation" r:id="rId5" imgW="2450880" imgH="266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1088" y="5486400"/>
                        <a:ext cx="6996112" cy="760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-152400" y="-76200"/>
            <a:ext cx="9448800" cy="7010400"/>
          </a:xfrm>
          <a:prstGeom prst="rect">
            <a:avLst/>
          </a:prstGeom>
          <a:solidFill>
            <a:schemeClr val="bg1">
              <a:lumMod val="85000"/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>
            <a:off x="533400" y="1143000"/>
            <a:ext cx="8229600" cy="4724400"/>
          </a:xfrm>
          <a:prstGeom prst="round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2942268"/>
              </p:ext>
            </p:extLst>
          </p:nvPr>
        </p:nvGraphicFramePr>
        <p:xfrm>
          <a:off x="712788" y="1281113"/>
          <a:ext cx="7948612" cy="223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4" name="Equation" r:id="rId7" imgW="3466800" imgH="977760" progId="Equation.DSMT4">
                  <p:embed/>
                </p:oleObj>
              </mc:Choice>
              <mc:Fallback>
                <p:oleObj name="Equation" r:id="rId7" imgW="3466800" imgH="9777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12788" y="1281113"/>
                        <a:ext cx="7948612" cy="2238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762001" y="3657600"/>
            <a:ext cx="76961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+mj-lt"/>
              </a:rPr>
              <a:t>Assuming the </a:t>
            </a:r>
            <a:r>
              <a:rPr lang="en-US" sz="2400" i="1" dirty="0" smtClean="0">
                <a:latin typeface="Euclid" pitchFamily="18" charset="0"/>
              </a:rPr>
              <a:t>X</a:t>
            </a:r>
            <a:r>
              <a:rPr lang="en-US" sz="2400" dirty="0" smtClean="0">
                <a:latin typeface="+mj-lt"/>
              </a:rPr>
              <a:t> are topologically ordered, the set </a:t>
            </a:r>
            <a:r>
              <a:rPr lang="en-US" sz="2400" b="1" i="1" dirty="0" smtClean="0">
                <a:latin typeface="Euclid" pitchFamily="18" charset="0"/>
              </a:rPr>
              <a:t>X</a:t>
            </a:r>
            <a:r>
              <a:rPr lang="en-US" sz="2400" baseline="-25000" dirty="0" smtClean="0">
                <a:latin typeface="Euclid" pitchFamily="18" charset="0"/>
              </a:rPr>
              <a:t>1</a:t>
            </a:r>
            <a:r>
              <a:rPr lang="en-US" sz="2400" dirty="0" smtClean="0">
                <a:latin typeface="Euclid" pitchFamily="18" charset="0"/>
              </a:rPr>
              <a:t> </a:t>
            </a:r>
            <a:r>
              <a:rPr lang="en-US" sz="2400" baseline="-25000" dirty="0" smtClean="0">
                <a:latin typeface="Euclid" pitchFamily="18" charset="0"/>
                <a:sym typeface="Euclid Symbol"/>
              </a:rPr>
              <a:t> </a:t>
            </a:r>
            <a:r>
              <a:rPr lang="en-US" sz="2400" i="1" baseline="-25000" dirty="0" err="1" smtClean="0">
                <a:latin typeface="Euclid" pitchFamily="18" charset="0"/>
                <a:sym typeface="Euclid Symbol"/>
              </a:rPr>
              <a:t>i</a:t>
            </a:r>
            <a:r>
              <a:rPr lang="en-US" sz="2400" baseline="-25000" dirty="0" smtClean="0">
                <a:latin typeface="Euclid" pitchFamily="18" charset="0"/>
                <a:sym typeface="Euclid Symbol"/>
              </a:rPr>
              <a:t> – 1</a:t>
            </a:r>
            <a:r>
              <a:rPr lang="en-US" sz="2400" dirty="0" smtClean="0">
                <a:latin typeface="Euclid" pitchFamily="18" charset="0"/>
              </a:rPr>
              <a:t> </a:t>
            </a:r>
            <a:r>
              <a:rPr lang="en-US" sz="2400" dirty="0" smtClean="0">
                <a:latin typeface="+mj-lt"/>
              </a:rPr>
              <a:t>contains every parent of </a:t>
            </a:r>
            <a:r>
              <a:rPr lang="en-US" sz="2400" i="1" dirty="0" smtClean="0">
                <a:latin typeface="Euclid" pitchFamily="18" charset="0"/>
              </a:rPr>
              <a:t>X</a:t>
            </a:r>
            <a:r>
              <a:rPr lang="en-US" sz="2400" i="1" baseline="-25000" dirty="0" smtClean="0">
                <a:latin typeface="Euclid" pitchFamily="18" charset="0"/>
              </a:rPr>
              <a:t>i</a:t>
            </a:r>
            <a:r>
              <a:rPr lang="en-US" sz="2400" dirty="0" smtClean="0">
                <a:latin typeface="+mj-lt"/>
              </a:rPr>
              <a:t>, and none of its descendants</a:t>
            </a:r>
            <a:endParaRPr lang="en-US" sz="2400" dirty="0">
              <a:latin typeface="+mj-lt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62001" y="4567535"/>
            <a:ext cx="76961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+mj-lt"/>
              </a:rPr>
              <a:t>Thus, since                                   , we can write </a:t>
            </a:r>
            <a:endParaRPr lang="en-US" sz="2400" dirty="0">
              <a:latin typeface="+mj-lt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3997541"/>
              </p:ext>
            </p:extLst>
          </p:nvPr>
        </p:nvGraphicFramePr>
        <p:xfrm>
          <a:off x="3263900" y="4548188"/>
          <a:ext cx="2270125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5" name="Equation" r:id="rId9" imgW="1155600" imgH="279360" progId="Equation.DSMT4">
                  <p:embed/>
                </p:oleObj>
              </mc:Choice>
              <mc:Fallback>
                <p:oleObj name="Equation" r:id="rId9" imgW="1155600" imgH="27936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3900" y="4548188"/>
                        <a:ext cx="2270125" cy="547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1070590"/>
              </p:ext>
            </p:extLst>
          </p:nvPr>
        </p:nvGraphicFramePr>
        <p:xfrm>
          <a:off x="3027362" y="5064125"/>
          <a:ext cx="3754438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6" name="Equation" r:id="rId11" imgW="1638000" imgH="317160" progId="Equation.DSMT4">
                  <p:embed/>
                </p:oleObj>
              </mc:Choice>
              <mc:Fallback>
                <p:oleObj name="Equation" r:id="rId11" imgW="1638000" imgH="31716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7362" y="5064125"/>
                        <a:ext cx="3754438" cy="727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Rectangle 28"/>
          <p:cNvSpPr/>
          <p:nvPr/>
        </p:nvSpPr>
        <p:spPr>
          <a:xfrm>
            <a:off x="1600201" y="1371600"/>
            <a:ext cx="6858000" cy="10350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1600200" y="2362200"/>
            <a:ext cx="7010400" cy="533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1600200" y="2971800"/>
            <a:ext cx="7010400" cy="533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785248" y="3657600"/>
            <a:ext cx="7672952" cy="1447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2040449" y="5105400"/>
            <a:ext cx="6036751" cy="609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080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  <p:bldP spid="32" grpId="0" animBg="1"/>
      <p:bldP spid="33" grpId="0" animBg="1"/>
      <p:bldP spid="3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talk</a:t>
            </a:r>
            <a:endParaRPr lang="en-US" dirty="0"/>
          </a:p>
        </p:txBody>
      </p:sp>
      <p:sp>
        <p:nvSpPr>
          <p:cNvPr id="22" name="Rounded Rectangle 21"/>
          <p:cNvSpPr/>
          <p:nvPr/>
        </p:nvSpPr>
        <p:spPr>
          <a:xfrm>
            <a:off x="2133600" y="1066800"/>
            <a:ext cx="1447800" cy="6858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Hospitals</a:t>
            </a:r>
            <a:endParaRPr lang="en-US" b="1" dirty="0"/>
          </a:p>
        </p:txBody>
      </p:sp>
      <p:sp>
        <p:nvSpPr>
          <p:cNvPr id="23" name="Rounded Rectangle 22"/>
          <p:cNvSpPr/>
          <p:nvPr/>
        </p:nvSpPr>
        <p:spPr>
          <a:xfrm>
            <a:off x="2133600" y="3657600"/>
            <a:ext cx="1447800" cy="6858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Bayesian Networks</a:t>
            </a:r>
            <a:endParaRPr lang="en-US" b="1" dirty="0"/>
          </a:p>
        </p:txBody>
      </p:sp>
      <p:sp>
        <p:nvSpPr>
          <p:cNvPr id="24" name="Rounded Rectangle 23"/>
          <p:cNvSpPr/>
          <p:nvPr/>
        </p:nvSpPr>
        <p:spPr>
          <a:xfrm>
            <a:off x="2133600" y="1981200"/>
            <a:ext cx="1447800" cy="6858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Data!</a:t>
            </a:r>
            <a:endParaRPr lang="en-US" b="1" dirty="0"/>
          </a:p>
        </p:txBody>
      </p:sp>
      <p:sp>
        <p:nvSpPr>
          <p:cNvPr id="25" name="Rounded Rectangle 24"/>
          <p:cNvSpPr/>
          <p:nvPr/>
        </p:nvSpPr>
        <p:spPr>
          <a:xfrm>
            <a:off x="5486400" y="1524000"/>
            <a:ext cx="1676400" cy="6858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Modified EM Algorithm</a:t>
            </a:r>
            <a:endParaRPr lang="en-US" b="1" dirty="0"/>
          </a:p>
        </p:txBody>
      </p:sp>
      <p:sp>
        <p:nvSpPr>
          <p:cNvPr id="27" name="Rounded Rectangle 26"/>
          <p:cNvSpPr/>
          <p:nvPr/>
        </p:nvSpPr>
        <p:spPr>
          <a:xfrm>
            <a:off x="2133600" y="4648200"/>
            <a:ext cx="1447800" cy="6858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First results</a:t>
            </a:r>
            <a:endParaRPr lang="en-US" b="1" dirty="0"/>
          </a:p>
        </p:txBody>
      </p:sp>
      <p:sp>
        <p:nvSpPr>
          <p:cNvPr id="28" name="Rounded Rectangle 27"/>
          <p:cNvSpPr/>
          <p:nvPr/>
        </p:nvSpPr>
        <p:spPr>
          <a:xfrm>
            <a:off x="5486400" y="5105400"/>
            <a:ext cx="1676400" cy="6858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Instrumental variables</a:t>
            </a:r>
            <a:endParaRPr lang="en-US" b="1" dirty="0"/>
          </a:p>
        </p:txBody>
      </p:sp>
      <p:sp>
        <p:nvSpPr>
          <p:cNvPr id="29" name="Rounded Rectangle 28"/>
          <p:cNvSpPr/>
          <p:nvPr/>
        </p:nvSpPr>
        <p:spPr>
          <a:xfrm>
            <a:off x="5486400" y="2438400"/>
            <a:ext cx="1676400" cy="6858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Convex optimization</a:t>
            </a:r>
            <a:endParaRPr lang="en-US" b="1" dirty="0"/>
          </a:p>
        </p:txBody>
      </p:sp>
      <p:sp>
        <p:nvSpPr>
          <p:cNvPr id="30" name="Rounded Rectangle 29"/>
          <p:cNvSpPr/>
          <p:nvPr/>
        </p:nvSpPr>
        <p:spPr>
          <a:xfrm>
            <a:off x="5486400" y="4114800"/>
            <a:ext cx="1676400" cy="6858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Learning</a:t>
            </a:r>
            <a:endParaRPr lang="en-US" b="1" dirty="0"/>
          </a:p>
        </p:txBody>
      </p:sp>
      <p:sp>
        <p:nvSpPr>
          <p:cNvPr id="37" name="Rounded Rectangle 36"/>
          <p:cNvSpPr/>
          <p:nvPr/>
        </p:nvSpPr>
        <p:spPr>
          <a:xfrm>
            <a:off x="5486400" y="3276600"/>
            <a:ext cx="1676400" cy="6858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Structure</a:t>
            </a:r>
            <a:endParaRPr lang="en-US" b="1" dirty="0"/>
          </a:p>
        </p:txBody>
      </p:sp>
      <p:cxnSp>
        <p:nvCxnSpPr>
          <p:cNvPr id="39" name="Elbow Connector 38"/>
          <p:cNvCxnSpPr>
            <a:stCxn id="23" idx="3"/>
            <a:endCxn id="37" idx="1"/>
          </p:cNvCxnSpPr>
          <p:nvPr/>
        </p:nvCxnSpPr>
        <p:spPr>
          <a:xfrm flipV="1">
            <a:off x="3581400" y="3619500"/>
            <a:ext cx="1905000" cy="381000"/>
          </a:xfrm>
          <a:prstGeom prst="bentConnector3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lbow Connector 40"/>
          <p:cNvCxnSpPr>
            <a:stCxn id="23" idx="3"/>
            <a:endCxn id="30" idx="1"/>
          </p:cNvCxnSpPr>
          <p:nvPr/>
        </p:nvCxnSpPr>
        <p:spPr>
          <a:xfrm>
            <a:off x="3581400" y="4000500"/>
            <a:ext cx="1905000" cy="457200"/>
          </a:xfrm>
          <a:prstGeom prst="bentConnector3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ounded Rectangle 49"/>
          <p:cNvSpPr/>
          <p:nvPr/>
        </p:nvSpPr>
        <p:spPr>
          <a:xfrm>
            <a:off x="2133600" y="5562600"/>
            <a:ext cx="1447800" cy="6858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Where to?</a:t>
            </a:r>
            <a:endParaRPr lang="en-US" b="1" dirty="0"/>
          </a:p>
        </p:txBody>
      </p:sp>
      <p:cxnSp>
        <p:nvCxnSpPr>
          <p:cNvPr id="57" name="Straight Arrow Connector 56"/>
          <p:cNvCxnSpPr>
            <a:stCxn id="22" idx="2"/>
            <a:endCxn id="24" idx="0"/>
          </p:cNvCxnSpPr>
          <p:nvPr/>
        </p:nvCxnSpPr>
        <p:spPr>
          <a:xfrm>
            <a:off x="2857500" y="1752600"/>
            <a:ext cx="0" cy="228600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24" idx="2"/>
            <a:endCxn id="23" idx="0"/>
          </p:cNvCxnSpPr>
          <p:nvPr/>
        </p:nvCxnSpPr>
        <p:spPr>
          <a:xfrm>
            <a:off x="2857500" y="2667000"/>
            <a:ext cx="0" cy="990600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stCxn id="23" idx="2"/>
            <a:endCxn id="27" idx="0"/>
          </p:cNvCxnSpPr>
          <p:nvPr/>
        </p:nvCxnSpPr>
        <p:spPr>
          <a:xfrm>
            <a:off x="2857500" y="4343400"/>
            <a:ext cx="0" cy="304800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>
            <a:stCxn id="27" idx="2"/>
            <a:endCxn id="50" idx="0"/>
          </p:cNvCxnSpPr>
          <p:nvPr/>
        </p:nvCxnSpPr>
        <p:spPr>
          <a:xfrm>
            <a:off x="2857500" y="5334000"/>
            <a:ext cx="0" cy="228600"/>
          </a:xfrm>
          <a:prstGeom prst="straightConnector1">
            <a:avLst/>
          </a:prstGeom>
          <a:ln w="254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Elbow Connector 70"/>
          <p:cNvCxnSpPr>
            <a:stCxn id="24" idx="3"/>
            <a:endCxn id="25" idx="1"/>
          </p:cNvCxnSpPr>
          <p:nvPr/>
        </p:nvCxnSpPr>
        <p:spPr>
          <a:xfrm flipV="1">
            <a:off x="3581400" y="1866900"/>
            <a:ext cx="1905000" cy="457200"/>
          </a:xfrm>
          <a:prstGeom prst="bentConnector3">
            <a:avLst>
              <a:gd name="adj1" fmla="val 50000"/>
            </a:avLst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Elbow Connector 72"/>
          <p:cNvCxnSpPr>
            <a:stCxn id="24" idx="3"/>
            <a:endCxn id="29" idx="1"/>
          </p:cNvCxnSpPr>
          <p:nvPr/>
        </p:nvCxnSpPr>
        <p:spPr>
          <a:xfrm>
            <a:off x="3581400" y="2324100"/>
            <a:ext cx="1905000" cy="457200"/>
          </a:xfrm>
          <a:prstGeom prst="bentConnector3">
            <a:avLst>
              <a:gd name="adj1" fmla="val 50000"/>
            </a:avLst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Elbow Connector 78"/>
          <p:cNvCxnSpPr>
            <a:stCxn id="27" idx="3"/>
            <a:endCxn id="28" idx="1"/>
          </p:cNvCxnSpPr>
          <p:nvPr/>
        </p:nvCxnSpPr>
        <p:spPr>
          <a:xfrm>
            <a:off x="3581400" y="4991100"/>
            <a:ext cx="1905000" cy="457200"/>
          </a:xfrm>
          <a:prstGeom prst="bentConnector3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Freeform 79"/>
          <p:cNvSpPr/>
          <p:nvPr/>
        </p:nvSpPr>
        <p:spPr>
          <a:xfrm>
            <a:off x="1752600" y="941100"/>
            <a:ext cx="6255032" cy="5535900"/>
          </a:xfrm>
          <a:custGeom>
            <a:avLst/>
            <a:gdLst>
              <a:gd name="connsiteX0" fmla="*/ 2041864 w 6255032"/>
              <a:gd name="connsiteY0" fmla="*/ 807931 h 5459700"/>
              <a:gd name="connsiteX1" fmla="*/ 284085 w 6255032"/>
              <a:gd name="connsiteY1" fmla="*/ 834564 h 5459700"/>
              <a:gd name="connsiteX2" fmla="*/ 213064 w 6255032"/>
              <a:gd name="connsiteY2" fmla="*/ 914463 h 5459700"/>
              <a:gd name="connsiteX3" fmla="*/ 177553 w 6255032"/>
              <a:gd name="connsiteY3" fmla="*/ 976607 h 5459700"/>
              <a:gd name="connsiteX4" fmla="*/ 159798 w 6255032"/>
              <a:gd name="connsiteY4" fmla="*/ 1003240 h 5459700"/>
              <a:gd name="connsiteX5" fmla="*/ 124287 w 6255032"/>
              <a:gd name="connsiteY5" fmla="*/ 1163038 h 5459700"/>
              <a:gd name="connsiteX6" fmla="*/ 106532 w 6255032"/>
              <a:gd name="connsiteY6" fmla="*/ 1225182 h 5459700"/>
              <a:gd name="connsiteX7" fmla="*/ 97654 w 6255032"/>
              <a:gd name="connsiteY7" fmla="*/ 1260692 h 5459700"/>
              <a:gd name="connsiteX8" fmla="*/ 88777 w 6255032"/>
              <a:gd name="connsiteY8" fmla="*/ 1305081 h 5459700"/>
              <a:gd name="connsiteX9" fmla="*/ 71021 w 6255032"/>
              <a:gd name="connsiteY9" fmla="*/ 1358347 h 5459700"/>
              <a:gd name="connsiteX10" fmla="*/ 62144 w 6255032"/>
              <a:gd name="connsiteY10" fmla="*/ 1393858 h 5459700"/>
              <a:gd name="connsiteX11" fmla="*/ 44388 w 6255032"/>
              <a:gd name="connsiteY11" fmla="*/ 1660188 h 5459700"/>
              <a:gd name="connsiteX12" fmla="*/ 8878 w 6255032"/>
              <a:gd name="connsiteY12" fmla="*/ 2077438 h 5459700"/>
              <a:gd name="connsiteX13" fmla="*/ 0 w 6255032"/>
              <a:gd name="connsiteY13" fmla="*/ 2237236 h 5459700"/>
              <a:gd name="connsiteX14" fmla="*/ 17755 w 6255032"/>
              <a:gd name="connsiteY14" fmla="*/ 3027349 h 5459700"/>
              <a:gd name="connsiteX15" fmla="*/ 35511 w 6255032"/>
              <a:gd name="connsiteY15" fmla="*/ 3204902 h 5459700"/>
              <a:gd name="connsiteX16" fmla="*/ 35511 w 6255032"/>
              <a:gd name="connsiteY16" fmla="*/ 3693174 h 5459700"/>
              <a:gd name="connsiteX17" fmla="*/ 44388 w 6255032"/>
              <a:gd name="connsiteY17" fmla="*/ 3852972 h 5459700"/>
              <a:gd name="connsiteX18" fmla="*/ 79899 w 6255032"/>
              <a:gd name="connsiteY18" fmla="*/ 4128180 h 5459700"/>
              <a:gd name="connsiteX19" fmla="*/ 106532 w 6255032"/>
              <a:gd name="connsiteY19" fmla="*/ 4243590 h 5459700"/>
              <a:gd name="connsiteX20" fmla="*/ 133165 w 6255032"/>
              <a:gd name="connsiteY20" fmla="*/ 4465531 h 5459700"/>
              <a:gd name="connsiteX21" fmla="*/ 159798 w 6255032"/>
              <a:gd name="connsiteY21" fmla="*/ 4625329 h 5459700"/>
              <a:gd name="connsiteX22" fmla="*/ 177553 w 6255032"/>
              <a:gd name="connsiteY22" fmla="*/ 4767372 h 5459700"/>
              <a:gd name="connsiteX23" fmla="*/ 186431 w 6255032"/>
              <a:gd name="connsiteY23" fmla="*/ 4802883 h 5459700"/>
              <a:gd name="connsiteX24" fmla="*/ 195309 w 6255032"/>
              <a:gd name="connsiteY24" fmla="*/ 4847271 h 5459700"/>
              <a:gd name="connsiteX25" fmla="*/ 204186 w 6255032"/>
              <a:gd name="connsiteY25" fmla="*/ 4936048 h 5459700"/>
              <a:gd name="connsiteX26" fmla="*/ 221942 w 6255032"/>
              <a:gd name="connsiteY26" fmla="*/ 4989314 h 5459700"/>
              <a:gd name="connsiteX27" fmla="*/ 239697 w 6255032"/>
              <a:gd name="connsiteY27" fmla="*/ 5086968 h 5459700"/>
              <a:gd name="connsiteX28" fmla="*/ 248575 w 6255032"/>
              <a:gd name="connsiteY28" fmla="*/ 5122479 h 5459700"/>
              <a:gd name="connsiteX29" fmla="*/ 266330 w 6255032"/>
              <a:gd name="connsiteY29" fmla="*/ 5149112 h 5459700"/>
              <a:gd name="connsiteX30" fmla="*/ 275208 w 6255032"/>
              <a:gd name="connsiteY30" fmla="*/ 5184623 h 5459700"/>
              <a:gd name="connsiteX31" fmla="*/ 319596 w 6255032"/>
              <a:gd name="connsiteY31" fmla="*/ 5237889 h 5459700"/>
              <a:gd name="connsiteX32" fmla="*/ 355107 w 6255032"/>
              <a:gd name="connsiteY32" fmla="*/ 5282277 h 5459700"/>
              <a:gd name="connsiteX33" fmla="*/ 372862 w 6255032"/>
              <a:gd name="connsiteY33" fmla="*/ 5308910 h 5459700"/>
              <a:gd name="connsiteX34" fmla="*/ 417250 w 6255032"/>
              <a:gd name="connsiteY34" fmla="*/ 5335543 h 5459700"/>
              <a:gd name="connsiteX35" fmla="*/ 461639 w 6255032"/>
              <a:gd name="connsiteY35" fmla="*/ 5379931 h 5459700"/>
              <a:gd name="connsiteX36" fmla="*/ 532660 w 6255032"/>
              <a:gd name="connsiteY36" fmla="*/ 5397687 h 5459700"/>
              <a:gd name="connsiteX37" fmla="*/ 1145219 w 6255032"/>
              <a:gd name="connsiteY37" fmla="*/ 5406564 h 5459700"/>
              <a:gd name="connsiteX38" fmla="*/ 1260629 w 6255032"/>
              <a:gd name="connsiteY38" fmla="*/ 5397687 h 5459700"/>
              <a:gd name="connsiteX39" fmla="*/ 1322773 w 6255032"/>
              <a:gd name="connsiteY39" fmla="*/ 5379931 h 5459700"/>
              <a:gd name="connsiteX40" fmla="*/ 1384916 w 6255032"/>
              <a:gd name="connsiteY40" fmla="*/ 5371054 h 5459700"/>
              <a:gd name="connsiteX41" fmla="*/ 1491448 w 6255032"/>
              <a:gd name="connsiteY41" fmla="*/ 5344421 h 5459700"/>
              <a:gd name="connsiteX42" fmla="*/ 1518081 w 6255032"/>
              <a:gd name="connsiteY42" fmla="*/ 5326665 h 5459700"/>
              <a:gd name="connsiteX43" fmla="*/ 1580225 w 6255032"/>
              <a:gd name="connsiteY43" fmla="*/ 5308910 h 5459700"/>
              <a:gd name="connsiteX44" fmla="*/ 1651247 w 6255032"/>
              <a:gd name="connsiteY44" fmla="*/ 5326665 h 5459700"/>
              <a:gd name="connsiteX45" fmla="*/ 1686757 w 6255032"/>
              <a:gd name="connsiteY45" fmla="*/ 5335543 h 5459700"/>
              <a:gd name="connsiteX46" fmla="*/ 1713390 w 6255032"/>
              <a:gd name="connsiteY46" fmla="*/ 5344421 h 5459700"/>
              <a:gd name="connsiteX47" fmla="*/ 1819922 w 6255032"/>
              <a:gd name="connsiteY47" fmla="*/ 5353298 h 5459700"/>
              <a:gd name="connsiteX48" fmla="*/ 1864311 w 6255032"/>
              <a:gd name="connsiteY48" fmla="*/ 5362176 h 5459700"/>
              <a:gd name="connsiteX49" fmla="*/ 1899821 w 6255032"/>
              <a:gd name="connsiteY49" fmla="*/ 5371054 h 5459700"/>
              <a:gd name="connsiteX50" fmla="*/ 2938509 w 6255032"/>
              <a:gd name="connsiteY50" fmla="*/ 5353298 h 5459700"/>
              <a:gd name="connsiteX51" fmla="*/ 3213716 w 6255032"/>
              <a:gd name="connsiteY51" fmla="*/ 5308910 h 5459700"/>
              <a:gd name="connsiteX52" fmla="*/ 3701988 w 6255032"/>
              <a:gd name="connsiteY52" fmla="*/ 5300032 h 5459700"/>
              <a:gd name="connsiteX53" fmla="*/ 3773010 w 6255032"/>
              <a:gd name="connsiteY53" fmla="*/ 5291155 h 5459700"/>
              <a:gd name="connsiteX54" fmla="*/ 3852909 w 6255032"/>
              <a:gd name="connsiteY54" fmla="*/ 5282277 h 5459700"/>
              <a:gd name="connsiteX55" fmla="*/ 4039340 w 6255032"/>
              <a:gd name="connsiteY55" fmla="*/ 5246766 h 5459700"/>
              <a:gd name="connsiteX56" fmla="*/ 4234648 w 6255032"/>
              <a:gd name="connsiteY56" fmla="*/ 5237889 h 5459700"/>
              <a:gd name="connsiteX57" fmla="*/ 4314547 w 6255032"/>
              <a:gd name="connsiteY57" fmla="*/ 5229011 h 5459700"/>
              <a:gd name="connsiteX58" fmla="*/ 4412202 w 6255032"/>
              <a:gd name="connsiteY58" fmla="*/ 5211256 h 5459700"/>
              <a:gd name="connsiteX59" fmla="*/ 4598633 w 6255032"/>
              <a:gd name="connsiteY59" fmla="*/ 5202378 h 5459700"/>
              <a:gd name="connsiteX60" fmla="*/ 4687410 w 6255032"/>
              <a:gd name="connsiteY60" fmla="*/ 5193500 h 5459700"/>
              <a:gd name="connsiteX61" fmla="*/ 4856085 w 6255032"/>
              <a:gd name="connsiteY61" fmla="*/ 5175745 h 5459700"/>
              <a:gd name="connsiteX62" fmla="*/ 5291091 w 6255032"/>
              <a:gd name="connsiteY62" fmla="*/ 5166867 h 5459700"/>
              <a:gd name="connsiteX63" fmla="*/ 5433134 w 6255032"/>
              <a:gd name="connsiteY63" fmla="*/ 5149112 h 5459700"/>
              <a:gd name="connsiteX64" fmla="*/ 5504155 w 6255032"/>
              <a:gd name="connsiteY64" fmla="*/ 5140234 h 5459700"/>
              <a:gd name="connsiteX65" fmla="*/ 5894773 w 6255032"/>
              <a:gd name="connsiteY65" fmla="*/ 5131357 h 5459700"/>
              <a:gd name="connsiteX66" fmla="*/ 5965794 w 6255032"/>
              <a:gd name="connsiteY66" fmla="*/ 5113601 h 5459700"/>
              <a:gd name="connsiteX67" fmla="*/ 6001305 w 6255032"/>
              <a:gd name="connsiteY67" fmla="*/ 5095846 h 5459700"/>
              <a:gd name="connsiteX68" fmla="*/ 6072326 w 6255032"/>
              <a:gd name="connsiteY68" fmla="*/ 5033702 h 5459700"/>
              <a:gd name="connsiteX69" fmla="*/ 6107837 w 6255032"/>
              <a:gd name="connsiteY69" fmla="*/ 4989314 h 5459700"/>
              <a:gd name="connsiteX70" fmla="*/ 6161103 w 6255032"/>
              <a:gd name="connsiteY70" fmla="*/ 4873904 h 5459700"/>
              <a:gd name="connsiteX71" fmla="*/ 6169980 w 6255032"/>
              <a:gd name="connsiteY71" fmla="*/ 4785127 h 5459700"/>
              <a:gd name="connsiteX72" fmla="*/ 6178858 w 6255032"/>
              <a:gd name="connsiteY72" fmla="*/ 4669718 h 5459700"/>
              <a:gd name="connsiteX73" fmla="*/ 6196614 w 6255032"/>
              <a:gd name="connsiteY73" fmla="*/ 4518797 h 5459700"/>
              <a:gd name="connsiteX74" fmla="*/ 6161103 w 6255032"/>
              <a:gd name="connsiteY74" fmla="*/ 4003892 h 5459700"/>
              <a:gd name="connsiteX75" fmla="*/ 6107837 w 6255032"/>
              <a:gd name="connsiteY75" fmla="*/ 3675419 h 5459700"/>
              <a:gd name="connsiteX76" fmla="*/ 6036815 w 6255032"/>
              <a:gd name="connsiteY76" fmla="*/ 3311434 h 5459700"/>
              <a:gd name="connsiteX77" fmla="*/ 6010182 w 6255032"/>
              <a:gd name="connsiteY77" fmla="*/ 3222658 h 5459700"/>
              <a:gd name="connsiteX78" fmla="*/ 6001305 w 6255032"/>
              <a:gd name="connsiteY78" fmla="*/ 3169392 h 5459700"/>
              <a:gd name="connsiteX79" fmla="*/ 5983549 w 6255032"/>
              <a:gd name="connsiteY79" fmla="*/ 3116125 h 5459700"/>
              <a:gd name="connsiteX80" fmla="*/ 6001305 w 6255032"/>
              <a:gd name="connsiteY80" fmla="*/ 3036226 h 5459700"/>
              <a:gd name="connsiteX81" fmla="*/ 6010182 w 6255032"/>
              <a:gd name="connsiteY81" fmla="*/ 2965205 h 5459700"/>
              <a:gd name="connsiteX82" fmla="*/ 6036815 w 6255032"/>
              <a:gd name="connsiteY82" fmla="*/ 2867551 h 5459700"/>
              <a:gd name="connsiteX83" fmla="*/ 6063448 w 6255032"/>
              <a:gd name="connsiteY83" fmla="*/ 2707753 h 5459700"/>
              <a:gd name="connsiteX84" fmla="*/ 6169980 w 6255032"/>
              <a:gd name="connsiteY84" fmla="*/ 1837741 h 5459700"/>
              <a:gd name="connsiteX85" fmla="*/ 6196614 w 6255032"/>
              <a:gd name="connsiteY85" fmla="*/ 1527023 h 5459700"/>
              <a:gd name="connsiteX86" fmla="*/ 6205491 w 6255032"/>
              <a:gd name="connsiteY86" fmla="*/ 1376102 h 5459700"/>
              <a:gd name="connsiteX87" fmla="*/ 6232124 w 6255032"/>
              <a:gd name="connsiteY87" fmla="*/ 1234059 h 5459700"/>
              <a:gd name="connsiteX88" fmla="*/ 6241002 w 6255032"/>
              <a:gd name="connsiteY88" fmla="*/ 1083139 h 5459700"/>
              <a:gd name="connsiteX89" fmla="*/ 6249880 w 6255032"/>
              <a:gd name="connsiteY89" fmla="*/ 1047628 h 5459700"/>
              <a:gd name="connsiteX90" fmla="*/ 6232124 w 6255032"/>
              <a:gd name="connsiteY90" fmla="*/ 648133 h 5459700"/>
              <a:gd name="connsiteX91" fmla="*/ 6223247 w 6255032"/>
              <a:gd name="connsiteY91" fmla="*/ 568234 h 5459700"/>
              <a:gd name="connsiteX92" fmla="*/ 6196614 w 6255032"/>
              <a:gd name="connsiteY92" fmla="*/ 532724 h 5459700"/>
              <a:gd name="connsiteX93" fmla="*/ 6134470 w 6255032"/>
              <a:gd name="connsiteY93" fmla="*/ 488335 h 5459700"/>
              <a:gd name="connsiteX94" fmla="*/ 6098959 w 6255032"/>
              <a:gd name="connsiteY94" fmla="*/ 461702 h 5459700"/>
              <a:gd name="connsiteX95" fmla="*/ 6054571 w 6255032"/>
              <a:gd name="connsiteY95" fmla="*/ 435069 h 5459700"/>
              <a:gd name="connsiteX96" fmla="*/ 5992427 w 6255032"/>
              <a:gd name="connsiteY96" fmla="*/ 390681 h 5459700"/>
              <a:gd name="connsiteX97" fmla="*/ 5974672 w 6255032"/>
              <a:gd name="connsiteY97" fmla="*/ 364048 h 5459700"/>
              <a:gd name="connsiteX98" fmla="*/ 5939161 w 6255032"/>
              <a:gd name="connsiteY98" fmla="*/ 346292 h 5459700"/>
              <a:gd name="connsiteX99" fmla="*/ 5841507 w 6255032"/>
              <a:gd name="connsiteY99" fmla="*/ 284149 h 5459700"/>
              <a:gd name="connsiteX100" fmla="*/ 5743852 w 6255032"/>
              <a:gd name="connsiteY100" fmla="*/ 186494 h 5459700"/>
              <a:gd name="connsiteX101" fmla="*/ 5690586 w 6255032"/>
              <a:gd name="connsiteY101" fmla="*/ 150984 h 5459700"/>
              <a:gd name="connsiteX102" fmla="*/ 5619565 w 6255032"/>
              <a:gd name="connsiteY102" fmla="*/ 115473 h 5459700"/>
              <a:gd name="connsiteX103" fmla="*/ 5504155 w 6255032"/>
              <a:gd name="connsiteY103" fmla="*/ 35574 h 5459700"/>
              <a:gd name="connsiteX104" fmla="*/ 5477522 w 6255032"/>
              <a:gd name="connsiteY104" fmla="*/ 8941 h 5459700"/>
              <a:gd name="connsiteX105" fmla="*/ 5442012 w 6255032"/>
              <a:gd name="connsiteY105" fmla="*/ 63 h 5459700"/>
              <a:gd name="connsiteX106" fmla="*/ 5291091 w 6255032"/>
              <a:gd name="connsiteY106" fmla="*/ 17819 h 5459700"/>
              <a:gd name="connsiteX107" fmla="*/ 5175681 w 6255032"/>
              <a:gd name="connsiteY107" fmla="*/ 35574 h 5459700"/>
              <a:gd name="connsiteX108" fmla="*/ 5086905 w 6255032"/>
              <a:gd name="connsiteY108" fmla="*/ 44452 h 5459700"/>
              <a:gd name="connsiteX109" fmla="*/ 4935984 w 6255032"/>
              <a:gd name="connsiteY109" fmla="*/ 71085 h 5459700"/>
              <a:gd name="connsiteX110" fmla="*/ 4864963 w 6255032"/>
              <a:gd name="connsiteY110" fmla="*/ 79962 h 5459700"/>
              <a:gd name="connsiteX111" fmla="*/ 4705165 w 6255032"/>
              <a:gd name="connsiteY111" fmla="*/ 106595 h 5459700"/>
              <a:gd name="connsiteX112" fmla="*/ 4509856 w 6255032"/>
              <a:gd name="connsiteY112" fmla="*/ 133228 h 5459700"/>
              <a:gd name="connsiteX113" fmla="*/ 4421080 w 6255032"/>
              <a:gd name="connsiteY113" fmla="*/ 150984 h 5459700"/>
              <a:gd name="connsiteX114" fmla="*/ 4358936 w 6255032"/>
              <a:gd name="connsiteY114" fmla="*/ 159861 h 5459700"/>
              <a:gd name="connsiteX115" fmla="*/ 4323425 w 6255032"/>
              <a:gd name="connsiteY115" fmla="*/ 177617 h 5459700"/>
              <a:gd name="connsiteX116" fmla="*/ 4279037 w 6255032"/>
              <a:gd name="connsiteY116" fmla="*/ 195372 h 5459700"/>
              <a:gd name="connsiteX117" fmla="*/ 4199138 w 6255032"/>
              <a:gd name="connsiteY117" fmla="*/ 239760 h 5459700"/>
              <a:gd name="connsiteX118" fmla="*/ 4172505 w 6255032"/>
              <a:gd name="connsiteY118" fmla="*/ 257516 h 5459700"/>
              <a:gd name="connsiteX119" fmla="*/ 4145872 w 6255032"/>
              <a:gd name="connsiteY119" fmla="*/ 266393 h 5459700"/>
              <a:gd name="connsiteX120" fmla="*/ 3684233 w 6255032"/>
              <a:gd name="connsiteY120" fmla="*/ 275271 h 5459700"/>
              <a:gd name="connsiteX121" fmla="*/ 3586579 w 6255032"/>
              <a:gd name="connsiteY121" fmla="*/ 293026 h 5459700"/>
              <a:gd name="connsiteX122" fmla="*/ 3506680 w 6255032"/>
              <a:gd name="connsiteY122" fmla="*/ 301904 h 5459700"/>
              <a:gd name="connsiteX123" fmla="*/ 3346881 w 6255032"/>
              <a:gd name="connsiteY123" fmla="*/ 337415 h 5459700"/>
              <a:gd name="connsiteX124" fmla="*/ 3204839 w 6255032"/>
              <a:gd name="connsiteY124" fmla="*/ 346292 h 5459700"/>
              <a:gd name="connsiteX125" fmla="*/ 3062796 w 6255032"/>
              <a:gd name="connsiteY125" fmla="*/ 364048 h 5459700"/>
              <a:gd name="connsiteX126" fmla="*/ 2947386 w 6255032"/>
              <a:gd name="connsiteY126" fmla="*/ 372925 h 5459700"/>
              <a:gd name="connsiteX127" fmla="*/ 2885243 w 6255032"/>
              <a:gd name="connsiteY127" fmla="*/ 399558 h 5459700"/>
              <a:gd name="connsiteX128" fmla="*/ 2858610 w 6255032"/>
              <a:gd name="connsiteY128" fmla="*/ 408436 h 5459700"/>
              <a:gd name="connsiteX129" fmla="*/ 2823099 w 6255032"/>
              <a:gd name="connsiteY129" fmla="*/ 426192 h 5459700"/>
              <a:gd name="connsiteX130" fmla="*/ 2787588 w 6255032"/>
              <a:gd name="connsiteY130" fmla="*/ 435069 h 5459700"/>
              <a:gd name="connsiteX131" fmla="*/ 2743200 w 6255032"/>
              <a:gd name="connsiteY131" fmla="*/ 479458 h 5459700"/>
              <a:gd name="connsiteX132" fmla="*/ 2716567 w 6255032"/>
              <a:gd name="connsiteY132" fmla="*/ 506091 h 5459700"/>
              <a:gd name="connsiteX133" fmla="*/ 2689934 w 6255032"/>
              <a:gd name="connsiteY133" fmla="*/ 523846 h 5459700"/>
              <a:gd name="connsiteX134" fmla="*/ 2627790 w 6255032"/>
              <a:gd name="connsiteY134" fmla="*/ 559357 h 5459700"/>
              <a:gd name="connsiteX135" fmla="*/ 2592280 w 6255032"/>
              <a:gd name="connsiteY135" fmla="*/ 585990 h 5459700"/>
              <a:gd name="connsiteX136" fmla="*/ 2565647 w 6255032"/>
              <a:gd name="connsiteY136" fmla="*/ 603745 h 5459700"/>
              <a:gd name="connsiteX137" fmla="*/ 2547891 w 6255032"/>
              <a:gd name="connsiteY137" fmla="*/ 621500 h 5459700"/>
              <a:gd name="connsiteX138" fmla="*/ 2512380 w 6255032"/>
              <a:gd name="connsiteY138" fmla="*/ 648133 h 5459700"/>
              <a:gd name="connsiteX139" fmla="*/ 2459114 w 6255032"/>
              <a:gd name="connsiteY139" fmla="*/ 683644 h 5459700"/>
              <a:gd name="connsiteX140" fmla="*/ 2432481 w 6255032"/>
              <a:gd name="connsiteY140" fmla="*/ 701399 h 5459700"/>
              <a:gd name="connsiteX141" fmla="*/ 2388093 w 6255032"/>
              <a:gd name="connsiteY141" fmla="*/ 736910 h 5459700"/>
              <a:gd name="connsiteX142" fmla="*/ 2343705 w 6255032"/>
              <a:gd name="connsiteY142" fmla="*/ 772421 h 5459700"/>
              <a:gd name="connsiteX143" fmla="*/ 2317072 w 6255032"/>
              <a:gd name="connsiteY143" fmla="*/ 790176 h 5459700"/>
              <a:gd name="connsiteX144" fmla="*/ 2299316 w 6255032"/>
              <a:gd name="connsiteY144" fmla="*/ 807931 h 5459700"/>
              <a:gd name="connsiteX145" fmla="*/ 2246050 w 6255032"/>
              <a:gd name="connsiteY145" fmla="*/ 825687 h 5459700"/>
              <a:gd name="connsiteX146" fmla="*/ 2219417 w 6255032"/>
              <a:gd name="connsiteY146" fmla="*/ 834564 h 5459700"/>
              <a:gd name="connsiteX147" fmla="*/ 2095130 w 6255032"/>
              <a:gd name="connsiteY147" fmla="*/ 825687 h 5459700"/>
              <a:gd name="connsiteX148" fmla="*/ 2041864 w 6255032"/>
              <a:gd name="connsiteY148" fmla="*/ 807931 h 5459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</a:cxnLst>
            <a:rect l="l" t="t" r="r" b="b"/>
            <a:pathLst>
              <a:path w="6255032" h="5459700">
                <a:moveTo>
                  <a:pt x="2041864" y="807931"/>
                </a:moveTo>
                <a:cubicBezTo>
                  <a:pt x="1740023" y="809411"/>
                  <a:pt x="870011" y="825686"/>
                  <a:pt x="284085" y="834564"/>
                </a:cubicBezTo>
                <a:cubicBezTo>
                  <a:pt x="260411" y="861197"/>
                  <a:pt x="235876" y="887088"/>
                  <a:pt x="213064" y="914463"/>
                </a:cubicBezTo>
                <a:cubicBezTo>
                  <a:pt x="193404" y="938055"/>
                  <a:pt x="193338" y="948983"/>
                  <a:pt x="177553" y="976607"/>
                </a:cubicBezTo>
                <a:cubicBezTo>
                  <a:pt x="172259" y="985871"/>
                  <a:pt x="165716" y="994362"/>
                  <a:pt x="159798" y="1003240"/>
                </a:cubicBezTo>
                <a:cubicBezTo>
                  <a:pt x="134724" y="1103538"/>
                  <a:pt x="146829" y="1050333"/>
                  <a:pt x="124287" y="1163038"/>
                </a:cubicBezTo>
                <a:cubicBezTo>
                  <a:pt x="115033" y="1209307"/>
                  <a:pt x="117817" y="1185686"/>
                  <a:pt x="106532" y="1225182"/>
                </a:cubicBezTo>
                <a:cubicBezTo>
                  <a:pt x="103180" y="1236914"/>
                  <a:pt x="100301" y="1248782"/>
                  <a:pt x="97654" y="1260692"/>
                </a:cubicBezTo>
                <a:cubicBezTo>
                  <a:pt x="94381" y="1275422"/>
                  <a:pt x="92747" y="1290523"/>
                  <a:pt x="88777" y="1305081"/>
                </a:cubicBezTo>
                <a:cubicBezTo>
                  <a:pt x="83853" y="1323137"/>
                  <a:pt x="75560" y="1340190"/>
                  <a:pt x="71021" y="1358347"/>
                </a:cubicBezTo>
                <a:lnTo>
                  <a:pt x="62144" y="1393858"/>
                </a:lnTo>
                <a:cubicBezTo>
                  <a:pt x="39508" y="1823929"/>
                  <a:pt x="65353" y="1373661"/>
                  <a:pt x="44388" y="1660188"/>
                </a:cubicBezTo>
                <a:cubicBezTo>
                  <a:pt x="17811" y="2023407"/>
                  <a:pt x="40133" y="1811767"/>
                  <a:pt x="8878" y="2077438"/>
                </a:cubicBezTo>
                <a:cubicBezTo>
                  <a:pt x="5919" y="2130704"/>
                  <a:pt x="0" y="2183888"/>
                  <a:pt x="0" y="2237236"/>
                </a:cubicBezTo>
                <a:cubicBezTo>
                  <a:pt x="0" y="2498132"/>
                  <a:pt x="-332" y="2765082"/>
                  <a:pt x="17755" y="3027349"/>
                </a:cubicBezTo>
                <a:cubicBezTo>
                  <a:pt x="21865" y="3086944"/>
                  <a:pt x="28921" y="3145598"/>
                  <a:pt x="35511" y="3204902"/>
                </a:cubicBezTo>
                <a:cubicBezTo>
                  <a:pt x="56062" y="3657058"/>
                  <a:pt x="35511" y="3096335"/>
                  <a:pt x="35511" y="3693174"/>
                </a:cubicBezTo>
                <a:cubicBezTo>
                  <a:pt x="35511" y="3746522"/>
                  <a:pt x="39958" y="3799808"/>
                  <a:pt x="44388" y="3852972"/>
                </a:cubicBezTo>
                <a:cubicBezTo>
                  <a:pt x="49892" y="3919019"/>
                  <a:pt x="66015" y="4055981"/>
                  <a:pt x="79899" y="4128180"/>
                </a:cubicBezTo>
                <a:cubicBezTo>
                  <a:pt x="87355" y="4166951"/>
                  <a:pt x="97654" y="4205120"/>
                  <a:pt x="106532" y="4243590"/>
                </a:cubicBezTo>
                <a:cubicBezTo>
                  <a:pt x="124248" y="4473892"/>
                  <a:pt x="103397" y="4247231"/>
                  <a:pt x="133165" y="4465531"/>
                </a:cubicBezTo>
                <a:cubicBezTo>
                  <a:pt x="153515" y="4614765"/>
                  <a:pt x="127409" y="4495773"/>
                  <a:pt x="159798" y="4625329"/>
                </a:cubicBezTo>
                <a:cubicBezTo>
                  <a:pt x="164032" y="4663435"/>
                  <a:pt x="170317" y="4727575"/>
                  <a:pt x="177553" y="4767372"/>
                </a:cubicBezTo>
                <a:cubicBezTo>
                  <a:pt x="179736" y="4779377"/>
                  <a:pt x="183784" y="4790972"/>
                  <a:pt x="186431" y="4802883"/>
                </a:cubicBezTo>
                <a:cubicBezTo>
                  <a:pt x="189704" y="4817613"/>
                  <a:pt x="192350" y="4832475"/>
                  <a:pt x="195309" y="4847271"/>
                </a:cubicBezTo>
                <a:cubicBezTo>
                  <a:pt x="198268" y="4876863"/>
                  <a:pt x="198705" y="4906817"/>
                  <a:pt x="204186" y="4936048"/>
                </a:cubicBezTo>
                <a:cubicBezTo>
                  <a:pt x="207635" y="4954443"/>
                  <a:pt x="221942" y="4989314"/>
                  <a:pt x="221942" y="4989314"/>
                </a:cubicBezTo>
                <a:cubicBezTo>
                  <a:pt x="236631" y="5106835"/>
                  <a:pt x="221450" y="5023105"/>
                  <a:pt x="239697" y="5086968"/>
                </a:cubicBezTo>
                <a:cubicBezTo>
                  <a:pt x="243049" y="5098700"/>
                  <a:pt x="243769" y="5111264"/>
                  <a:pt x="248575" y="5122479"/>
                </a:cubicBezTo>
                <a:cubicBezTo>
                  <a:pt x="252778" y="5132286"/>
                  <a:pt x="260412" y="5140234"/>
                  <a:pt x="266330" y="5149112"/>
                </a:cubicBezTo>
                <a:cubicBezTo>
                  <a:pt x="269289" y="5160949"/>
                  <a:pt x="270402" y="5173408"/>
                  <a:pt x="275208" y="5184623"/>
                </a:cubicBezTo>
                <a:cubicBezTo>
                  <a:pt x="284478" y="5206253"/>
                  <a:pt x="303597" y="5221890"/>
                  <a:pt x="319596" y="5237889"/>
                </a:cubicBezTo>
                <a:cubicBezTo>
                  <a:pt x="336880" y="5289739"/>
                  <a:pt x="314951" y="5242121"/>
                  <a:pt x="355107" y="5282277"/>
                </a:cubicBezTo>
                <a:cubicBezTo>
                  <a:pt x="362652" y="5289822"/>
                  <a:pt x="364761" y="5301966"/>
                  <a:pt x="372862" y="5308910"/>
                </a:cubicBezTo>
                <a:cubicBezTo>
                  <a:pt x="385963" y="5320139"/>
                  <a:pt x="403776" y="5324764"/>
                  <a:pt x="417250" y="5335543"/>
                </a:cubicBezTo>
                <a:cubicBezTo>
                  <a:pt x="433590" y="5348615"/>
                  <a:pt x="446843" y="5365135"/>
                  <a:pt x="461639" y="5379931"/>
                </a:cubicBezTo>
                <a:cubicBezTo>
                  <a:pt x="478894" y="5397186"/>
                  <a:pt x="532660" y="5397687"/>
                  <a:pt x="532660" y="5397687"/>
                </a:cubicBezTo>
                <a:cubicBezTo>
                  <a:pt x="721341" y="5523472"/>
                  <a:pt x="557388" y="5421446"/>
                  <a:pt x="1145219" y="5406564"/>
                </a:cubicBezTo>
                <a:cubicBezTo>
                  <a:pt x="1183790" y="5405588"/>
                  <a:pt x="1222159" y="5400646"/>
                  <a:pt x="1260629" y="5397687"/>
                </a:cubicBezTo>
                <a:cubicBezTo>
                  <a:pt x="1281344" y="5391768"/>
                  <a:pt x="1301708" y="5384445"/>
                  <a:pt x="1322773" y="5379931"/>
                </a:cubicBezTo>
                <a:cubicBezTo>
                  <a:pt x="1343233" y="5375547"/>
                  <a:pt x="1364527" y="5375759"/>
                  <a:pt x="1384916" y="5371054"/>
                </a:cubicBezTo>
                <a:cubicBezTo>
                  <a:pt x="1567794" y="5328851"/>
                  <a:pt x="1311488" y="5374412"/>
                  <a:pt x="1491448" y="5344421"/>
                </a:cubicBezTo>
                <a:cubicBezTo>
                  <a:pt x="1500326" y="5338502"/>
                  <a:pt x="1508538" y="5331437"/>
                  <a:pt x="1518081" y="5326665"/>
                </a:cubicBezTo>
                <a:cubicBezTo>
                  <a:pt x="1530813" y="5320299"/>
                  <a:pt x="1568854" y="5311753"/>
                  <a:pt x="1580225" y="5308910"/>
                </a:cubicBezTo>
                <a:cubicBezTo>
                  <a:pt x="1627820" y="5324776"/>
                  <a:pt x="1586964" y="5312380"/>
                  <a:pt x="1651247" y="5326665"/>
                </a:cubicBezTo>
                <a:cubicBezTo>
                  <a:pt x="1663157" y="5329312"/>
                  <a:pt x="1675025" y="5332191"/>
                  <a:pt x="1686757" y="5335543"/>
                </a:cubicBezTo>
                <a:cubicBezTo>
                  <a:pt x="1695755" y="5338114"/>
                  <a:pt x="1704114" y="5343184"/>
                  <a:pt x="1713390" y="5344421"/>
                </a:cubicBezTo>
                <a:cubicBezTo>
                  <a:pt x="1748711" y="5349130"/>
                  <a:pt x="1784411" y="5350339"/>
                  <a:pt x="1819922" y="5353298"/>
                </a:cubicBezTo>
                <a:cubicBezTo>
                  <a:pt x="1834718" y="5356257"/>
                  <a:pt x="1849581" y="5358903"/>
                  <a:pt x="1864311" y="5362176"/>
                </a:cubicBezTo>
                <a:cubicBezTo>
                  <a:pt x="1876221" y="5364823"/>
                  <a:pt x="1887620" y="5371155"/>
                  <a:pt x="1899821" y="5371054"/>
                </a:cubicBezTo>
                <a:lnTo>
                  <a:pt x="2938509" y="5353298"/>
                </a:lnTo>
                <a:cubicBezTo>
                  <a:pt x="3014241" y="5338873"/>
                  <a:pt x="3127768" y="5311555"/>
                  <a:pt x="3213716" y="5308910"/>
                </a:cubicBezTo>
                <a:cubicBezTo>
                  <a:pt x="3376423" y="5303903"/>
                  <a:pt x="3539231" y="5302991"/>
                  <a:pt x="3701988" y="5300032"/>
                </a:cubicBezTo>
                <a:lnTo>
                  <a:pt x="3773010" y="5291155"/>
                </a:lnTo>
                <a:cubicBezTo>
                  <a:pt x="3799623" y="5288024"/>
                  <a:pt x="3826477" y="5286682"/>
                  <a:pt x="3852909" y="5282277"/>
                </a:cubicBezTo>
                <a:cubicBezTo>
                  <a:pt x="3915309" y="5271877"/>
                  <a:pt x="3977196" y="5258603"/>
                  <a:pt x="4039340" y="5246766"/>
                </a:cubicBezTo>
                <a:cubicBezTo>
                  <a:pt x="4103359" y="5234572"/>
                  <a:pt x="4169545" y="5240848"/>
                  <a:pt x="4234648" y="5237889"/>
                </a:cubicBezTo>
                <a:cubicBezTo>
                  <a:pt x="4261281" y="5234930"/>
                  <a:pt x="4288047" y="5232986"/>
                  <a:pt x="4314547" y="5229011"/>
                </a:cubicBezTo>
                <a:cubicBezTo>
                  <a:pt x="4347266" y="5224103"/>
                  <a:pt x="4379261" y="5214344"/>
                  <a:pt x="4412202" y="5211256"/>
                </a:cubicBezTo>
                <a:cubicBezTo>
                  <a:pt x="4474144" y="5205449"/>
                  <a:pt x="4536489" y="5205337"/>
                  <a:pt x="4598633" y="5202378"/>
                </a:cubicBezTo>
                <a:lnTo>
                  <a:pt x="4687410" y="5193500"/>
                </a:lnTo>
                <a:cubicBezTo>
                  <a:pt x="4743646" y="5187683"/>
                  <a:pt x="4799561" y="5176899"/>
                  <a:pt x="4856085" y="5175745"/>
                </a:cubicBezTo>
                <a:lnTo>
                  <a:pt x="5291091" y="5166867"/>
                </a:lnTo>
                <a:cubicBezTo>
                  <a:pt x="5400163" y="5151287"/>
                  <a:pt x="5306313" y="5164033"/>
                  <a:pt x="5433134" y="5149112"/>
                </a:cubicBezTo>
                <a:cubicBezTo>
                  <a:pt x="5456828" y="5146324"/>
                  <a:pt x="5480315" y="5141151"/>
                  <a:pt x="5504155" y="5140234"/>
                </a:cubicBezTo>
                <a:cubicBezTo>
                  <a:pt x="5634298" y="5135229"/>
                  <a:pt x="5764567" y="5134316"/>
                  <a:pt x="5894773" y="5131357"/>
                </a:cubicBezTo>
                <a:cubicBezTo>
                  <a:pt x="5920829" y="5126145"/>
                  <a:pt x="5941906" y="5123839"/>
                  <a:pt x="5965794" y="5113601"/>
                </a:cubicBezTo>
                <a:cubicBezTo>
                  <a:pt x="5977958" y="5108388"/>
                  <a:pt x="5990083" y="5102860"/>
                  <a:pt x="6001305" y="5095846"/>
                </a:cubicBezTo>
                <a:cubicBezTo>
                  <a:pt x="6027822" y="5079273"/>
                  <a:pt x="6051679" y="5056930"/>
                  <a:pt x="6072326" y="5033702"/>
                </a:cubicBezTo>
                <a:cubicBezTo>
                  <a:pt x="6084915" y="5019540"/>
                  <a:pt x="6097664" y="5005300"/>
                  <a:pt x="6107837" y="4989314"/>
                </a:cubicBezTo>
                <a:cubicBezTo>
                  <a:pt x="6123898" y="4964075"/>
                  <a:pt x="6150095" y="4899590"/>
                  <a:pt x="6161103" y="4873904"/>
                </a:cubicBezTo>
                <a:cubicBezTo>
                  <a:pt x="6164062" y="4844312"/>
                  <a:pt x="6167404" y="4814755"/>
                  <a:pt x="6169980" y="4785127"/>
                </a:cubicBezTo>
                <a:cubicBezTo>
                  <a:pt x="6173322" y="4746689"/>
                  <a:pt x="6175019" y="4708110"/>
                  <a:pt x="6178858" y="4669718"/>
                </a:cubicBezTo>
                <a:cubicBezTo>
                  <a:pt x="6183898" y="4619315"/>
                  <a:pt x="6190695" y="4569104"/>
                  <a:pt x="6196614" y="4518797"/>
                </a:cubicBezTo>
                <a:cubicBezTo>
                  <a:pt x="6188280" y="4343796"/>
                  <a:pt x="6182577" y="4180453"/>
                  <a:pt x="6161103" y="4003892"/>
                </a:cubicBezTo>
                <a:cubicBezTo>
                  <a:pt x="6147711" y="3893782"/>
                  <a:pt x="6126373" y="3784781"/>
                  <a:pt x="6107837" y="3675419"/>
                </a:cubicBezTo>
                <a:cubicBezTo>
                  <a:pt x="6092026" y="3582137"/>
                  <a:pt x="6059926" y="3407180"/>
                  <a:pt x="6036815" y="3311434"/>
                </a:cubicBezTo>
                <a:cubicBezTo>
                  <a:pt x="6029566" y="3281402"/>
                  <a:pt x="6017675" y="3252631"/>
                  <a:pt x="6010182" y="3222658"/>
                </a:cubicBezTo>
                <a:cubicBezTo>
                  <a:pt x="6005816" y="3205195"/>
                  <a:pt x="6005671" y="3186855"/>
                  <a:pt x="6001305" y="3169392"/>
                </a:cubicBezTo>
                <a:cubicBezTo>
                  <a:pt x="5996766" y="3151235"/>
                  <a:pt x="5983549" y="3116125"/>
                  <a:pt x="5983549" y="3116125"/>
                </a:cubicBezTo>
                <a:cubicBezTo>
                  <a:pt x="5989468" y="3089492"/>
                  <a:pt x="5996564" y="3063094"/>
                  <a:pt x="6001305" y="3036226"/>
                </a:cubicBezTo>
                <a:cubicBezTo>
                  <a:pt x="6005451" y="3012731"/>
                  <a:pt x="6005267" y="2988551"/>
                  <a:pt x="6010182" y="2965205"/>
                </a:cubicBezTo>
                <a:cubicBezTo>
                  <a:pt x="6017133" y="2932188"/>
                  <a:pt x="6029979" y="2900591"/>
                  <a:pt x="6036815" y="2867551"/>
                </a:cubicBezTo>
                <a:cubicBezTo>
                  <a:pt x="6047756" y="2814670"/>
                  <a:pt x="6056268" y="2761274"/>
                  <a:pt x="6063448" y="2707753"/>
                </a:cubicBezTo>
                <a:cubicBezTo>
                  <a:pt x="6103436" y="2409665"/>
                  <a:pt x="6135312" y="2132426"/>
                  <a:pt x="6169980" y="1837741"/>
                </a:cubicBezTo>
                <a:cubicBezTo>
                  <a:pt x="6182126" y="1734501"/>
                  <a:pt x="6188641" y="1630669"/>
                  <a:pt x="6196614" y="1527023"/>
                </a:cubicBezTo>
                <a:cubicBezTo>
                  <a:pt x="6200479" y="1476777"/>
                  <a:pt x="6199427" y="1426130"/>
                  <a:pt x="6205491" y="1376102"/>
                </a:cubicBezTo>
                <a:cubicBezTo>
                  <a:pt x="6211288" y="1328279"/>
                  <a:pt x="6223246" y="1281407"/>
                  <a:pt x="6232124" y="1234059"/>
                </a:cubicBezTo>
                <a:cubicBezTo>
                  <a:pt x="6235083" y="1183752"/>
                  <a:pt x="6236224" y="1133306"/>
                  <a:pt x="6241002" y="1083139"/>
                </a:cubicBezTo>
                <a:cubicBezTo>
                  <a:pt x="6242159" y="1070993"/>
                  <a:pt x="6249880" y="1059829"/>
                  <a:pt x="6249880" y="1047628"/>
                </a:cubicBezTo>
                <a:cubicBezTo>
                  <a:pt x="6249880" y="708147"/>
                  <a:pt x="6269515" y="797695"/>
                  <a:pt x="6232124" y="648133"/>
                </a:cubicBezTo>
                <a:cubicBezTo>
                  <a:pt x="6229165" y="621500"/>
                  <a:pt x="6231127" y="593846"/>
                  <a:pt x="6223247" y="568234"/>
                </a:cubicBezTo>
                <a:cubicBezTo>
                  <a:pt x="6218896" y="554092"/>
                  <a:pt x="6206086" y="544090"/>
                  <a:pt x="6196614" y="532724"/>
                </a:cubicBezTo>
                <a:cubicBezTo>
                  <a:pt x="6174764" y="506504"/>
                  <a:pt x="6169324" y="511571"/>
                  <a:pt x="6134470" y="488335"/>
                </a:cubicBezTo>
                <a:cubicBezTo>
                  <a:pt x="6122159" y="480128"/>
                  <a:pt x="6111270" y="469909"/>
                  <a:pt x="6098959" y="461702"/>
                </a:cubicBezTo>
                <a:cubicBezTo>
                  <a:pt x="6084602" y="452131"/>
                  <a:pt x="6068375" y="445422"/>
                  <a:pt x="6054571" y="435069"/>
                </a:cubicBezTo>
                <a:cubicBezTo>
                  <a:pt x="5982592" y="381085"/>
                  <a:pt x="6077102" y="433017"/>
                  <a:pt x="5992427" y="390681"/>
                </a:cubicBezTo>
                <a:cubicBezTo>
                  <a:pt x="5986509" y="381803"/>
                  <a:pt x="5982869" y="370879"/>
                  <a:pt x="5974672" y="364048"/>
                </a:cubicBezTo>
                <a:cubicBezTo>
                  <a:pt x="5964505" y="355576"/>
                  <a:pt x="5950730" y="352719"/>
                  <a:pt x="5939161" y="346292"/>
                </a:cubicBezTo>
                <a:cubicBezTo>
                  <a:pt x="5921092" y="336253"/>
                  <a:pt x="5853953" y="295130"/>
                  <a:pt x="5841507" y="284149"/>
                </a:cubicBezTo>
                <a:cubicBezTo>
                  <a:pt x="5806988" y="253691"/>
                  <a:pt x="5782156" y="212029"/>
                  <a:pt x="5743852" y="186494"/>
                </a:cubicBezTo>
                <a:cubicBezTo>
                  <a:pt x="5726097" y="174657"/>
                  <a:pt x="5709114" y="161571"/>
                  <a:pt x="5690586" y="150984"/>
                </a:cubicBezTo>
                <a:cubicBezTo>
                  <a:pt x="5667605" y="137852"/>
                  <a:pt x="5641787" y="129852"/>
                  <a:pt x="5619565" y="115473"/>
                </a:cubicBezTo>
                <a:cubicBezTo>
                  <a:pt x="5448925" y="5058"/>
                  <a:pt x="5601339" y="84165"/>
                  <a:pt x="5504155" y="35574"/>
                </a:cubicBezTo>
                <a:cubicBezTo>
                  <a:pt x="5495277" y="26696"/>
                  <a:pt x="5488423" y="15170"/>
                  <a:pt x="5477522" y="8941"/>
                </a:cubicBezTo>
                <a:cubicBezTo>
                  <a:pt x="5466929" y="2888"/>
                  <a:pt x="5454199" y="-517"/>
                  <a:pt x="5442012" y="63"/>
                </a:cubicBezTo>
                <a:cubicBezTo>
                  <a:pt x="5391415" y="2472"/>
                  <a:pt x="5341320" y="11267"/>
                  <a:pt x="5291091" y="17819"/>
                </a:cubicBezTo>
                <a:cubicBezTo>
                  <a:pt x="5143431" y="37079"/>
                  <a:pt x="5341382" y="16079"/>
                  <a:pt x="5175681" y="35574"/>
                </a:cubicBezTo>
                <a:cubicBezTo>
                  <a:pt x="5146145" y="39049"/>
                  <a:pt x="5116497" y="41493"/>
                  <a:pt x="5086905" y="44452"/>
                </a:cubicBezTo>
                <a:cubicBezTo>
                  <a:pt x="5020569" y="66562"/>
                  <a:pt x="5069536" y="52006"/>
                  <a:pt x="4935984" y="71085"/>
                </a:cubicBezTo>
                <a:cubicBezTo>
                  <a:pt x="4912366" y="74459"/>
                  <a:pt x="4888637" y="77003"/>
                  <a:pt x="4864963" y="79962"/>
                </a:cubicBezTo>
                <a:cubicBezTo>
                  <a:pt x="4735401" y="112354"/>
                  <a:pt x="4854406" y="86244"/>
                  <a:pt x="4705165" y="106595"/>
                </a:cubicBezTo>
                <a:cubicBezTo>
                  <a:pt x="4456075" y="140562"/>
                  <a:pt x="4727988" y="111417"/>
                  <a:pt x="4509856" y="133228"/>
                </a:cubicBezTo>
                <a:cubicBezTo>
                  <a:pt x="4480264" y="139147"/>
                  <a:pt x="4450799" y="145739"/>
                  <a:pt x="4421080" y="150984"/>
                </a:cubicBezTo>
                <a:cubicBezTo>
                  <a:pt x="4400473" y="154620"/>
                  <a:pt x="4379124" y="154355"/>
                  <a:pt x="4358936" y="159861"/>
                </a:cubicBezTo>
                <a:cubicBezTo>
                  <a:pt x="4346168" y="163343"/>
                  <a:pt x="4335519" y="172242"/>
                  <a:pt x="4323425" y="177617"/>
                </a:cubicBezTo>
                <a:cubicBezTo>
                  <a:pt x="4308863" y="184089"/>
                  <a:pt x="4293027" y="187741"/>
                  <a:pt x="4279037" y="195372"/>
                </a:cubicBezTo>
                <a:cubicBezTo>
                  <a:pt x="4183101" y="247701"/>
                  <a:pt x="4261313" y="219037"/>
                  <a:pt x="4199138" y="239760"/>
                </a:cubicBezTo>
                <a:cubicBezTo>
                  <a:pt x="4190260" y="245679"/>
                  <a:pt x="4182048" y="252744"/>
                  <a:pt x="4172505" y="257516"/>
                </a:cubicBezTo>
                <a:cubicBezTo>
                  <a:pt x="4164135" y="261701"/>
                  <a:pt x="4155224" y="266053"/>
                  <a:pt x="4145872" y="266393"/>
                </a:cubicBezTo>
                <a:cubicBezTo>
                  <a:pt x="3992066" y="271986"/>
                  <a:pt x="3838113" y="272312"/>
                  <a:pt x="3684233" y="275271"/>
                </a:cubicBezTo>
                <a:cubicBezTo>
                  <a:pt x="3651682" y="281189"/>
                  <a:pt x="3619298" y="288118"/>
                  <a:pt x="3586579" y="293026"/>
                </a:cubicBezTo>
                <a:cubicBezTo>
                  <a:pt x="3560079" y="297001"/>
                  <a:pt x="3533029" y="297025"/>
                  <a:pt x="3506680" y="301904"/>
                </a:cubicBezTo>
                <a:cubicBezTo>
                  <a:pt x="3453027" y="311840"/>
                  <a:pt x="3400147" y="325578"/>
                  <a:pt x="3346881" y="337415"/>
                </a:cubicBezTo>
                <a:cubicBezTo>
                  <a:pt x="3300571" y="347706"/>
                  <a:pt x="3252128" y="342509"/>
                  <a:pt x="3204839" y="346292"/>
                </a:cubicBezTo>
                <a:cubicBezTo>
                  <a:pt x="3017435" y="361284"/>
                  <a:pt x="3219176" y="348410"/>
                  <a:pt x="3062796" y="364048"/>
                </a:cubicBezTo>
                <a:cubicBezTo>
                  <a:pt x="3024404" y="367887"/>
                  <a:pt x="2985856" y="369966"/>
                  <a:pt x="2947386" y="372925"/>
                </a:cubicBezTo>
                <a:cubicBezTo>
                  <a:pt x="2884927" y="393746"/>
                  <a:pt x="2962034" y="366647"/>
                  <a:pt x="2885243" y="399558"/>
                </a:cubicBezTo>
                <a:cubicBezTo>
                  <a:pt x="2876642" y="403244"/>
                  <a:pt x="2867211" y="404750"/>
                  <a:pt x="2858610" y="408436"/>
                </a:cubicBezTo>
                <a:cubicBezTo>
                  <a:pt x="2846446" y="413649"/>
                  <a:pt x="2835491" y="421545"/>
                  <a:pt x="2823099" y="426192"/>
                </a:cubicBezTo>
                <a:cubicBezTo>
                  <a:pt x="2811675" y="430476"/>
                  <a:pt x="2799425" y="432110"/>
                  <a:pt x="2787588" y="435069"/>
                </a:cubicBezTo>
                <a:lnTo>
                  <a:pt x="2743200" y="479458"/>
                </a:lnTo>
                <a:cubicBezTo>
                  <a:pt x="2734322" y="488336"/>
                  <a:pt x="2727013" y="499127"/>
                  <a:pt x="2716567" y="506091"/>
                </a:cubicBezTo>
                <a:cubicBezTo>
                  <a:pt x="2707689" y="512009"/>
                  <a:pt x="2698616" y="517644"/>
                  <a:pt x="2689934" y="523846"/>
                </a:cubicBezTo>
                <a:cubicBezTo>
                  <a:pt x="2642905" y="557438"/>
                  <a:pt x="2671010" y="544950"/>
                  <a:pt x="2627790" y="559357"/>
                </a:cubicBezTo>
                <a:cubicBezTo>
                  <a:pt x="2615953" y="568235"/>
                  <a:pt x="2604320" y="577390"/>
                  <a:pt x="2592280" y="585990"/>
                </a:cubicBezTo>
                <a:cubicBezTo>
                  <a:pt x="2583598" y="592192"/>
                  <a:pt x="2573979" y="597080"/>
                  <a:pt x="2565647" y="603745"/>
                </a:cubicBezTo>
                <a:cubicBezTo>
                  <a:pt x="2559111" y="608974"/>
                  <a:pt x="2554321" y="616142"/>
                  <a:pt x="2547891" y="621500"/>
                </a:cubicBezTo>
                <a:cubicBezTo>
                  <a:pt x="2536524" y="630972"/>
                  <a:pt x="2524502" y="639648"/>
                  <a:pt x="2512380" y="648133"/>
                </a:cubicBezTo>
                <a:cubicBezTo>
                  <a:pt x="2494898" y="660370"/>
                  <a:pt x="2476869" y="671807"/>
                  <a:pt x="2459114" y="683644"/>
                </a:cubicBezTo>
                <a:cubicBezTo>
                  <a:pt x="2450236" y="689562"/>
                  <a:pt x="2440025" y="693854"/>
                  <a:pt x="2432481" y="701399"/>
                </a:cubicBezTo>
                <a:cubicBezTo>
                  <a:pt x="2398396" y="735486"/>
                  <a:pt x="2432889" y="703313"/>
                  <a:pt x="2388093" y="736910"/>
                </a:cubicBezTo>
                <a:cubicBezTo>
                  <a:pt x="2372934" y="748279"/>
                  <a:pt x="2358864" y="761052"/>
                  <a:pt x="2343705" y="772421"/>
                </a:cubicBezTo>
                <a:cubicBezTo>
                  <a:pt x="2335169" y="778823"/>
                  <a:pt x="2325404" y="783511"/>
                  <a:pt x="2317072" y="790176"/>
                </a:cubicBezTo>
                <a:cubicBezTo>
                  <a:pt x="2310536" y="795405"/>
                  <a:pt x="2306802" y="804188"/>
                  <a:pt x="2299316" y="807931"/>
                </a:cubicBezTo>
                <a:cubicBezTo>
                  <a:pt x="2282576" y="816301"/>
                  <a:pt x="2263805" y="819769"/>
                  <a:pt x="2246050" y="825687"/>
                </a:cubicBezTo>
                <a:lnTo>
                  <a:pt x="2219417" y="834564"/>
                </a:lnTo>
                <a:cubicBezTo>
                  <a:pt x="2177988" y="831605"/>
                  <a:pt x="2136380" y="830540"/>
                  <a:pt x="2095130" y="825687"/>
                </a:cubicBezTo>
                <a:cubicBezTo>
                  <a:pt x="1995802" y="814002"/>
                  <a:pt x="2343705" y="806451"/>
                  <a:pt x="2041864" y="807931"/>
                </a:cubicBezTo>
                <a:close/>
              </a:path>
            </a:pathLst>
          </a:custGeom>
          <a:solidFill>
            <a:schemeClr val="bg1">
              <a:alpha val="8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21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  <p:bldP spid="25" grpId="0" animBg="1"/>
      <p:bldP spid="27" grpId="0" animBg="1"/>
      <p:bldP spid="28" grpId="0" animBg="1"/>
      <p:bldP spid="29" grpId="0" animBg="1"/>
      <p:bldP spid="30" grpId="0" animBg="1"/>
      <p:bldP spid="37" grpId="0" animBg="1"/>
      <p:bldP spid="50" grpId="0" animBg="1"/>
      <p:bldP spid="8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Bayesian Networks</a:t>
            </a:r>
            <a:endParaRPr lang="en-US" dirty="0"/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0146117"/>
              </p:ext>
            </p:extLst>
          </p:nvPr>
        </p:nvGraphicFramePr>
        <p:xfrm>
          <a:off x="2922588" y="1066800"/>
          <a:ext cx="3298825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2" name="Equation" r:id="rId3" imgW="1155600" imgH="279360" progId="Equation.DSMT4">
                  <p:embed/>
                </p:oleObj>
              </mc:Choice>
              <mc:Fallback>
                <p:oleObj name="Equation" r:id="rId3" imgW="115560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922588" y="1066800"/>
                        <a:ext cx="3298825" cy="796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7" name="Group 36"/>
          <p:cNvGrpSpPr/>
          <p:nvPr/>
        </p:nvGrpSpPr>
        <p:grpSpPr>
          <a:xfrm>
            <a:off x="1524000" y="2057400"/>
            <a:ext cx="6096000" cy="3048000"/>
            <a:chOff x="914400" y="2133600"/>
            <a:chExt cx="7315200" cy="3657600"/>
          </a:xfrm>
        </p:grpSpPr>
        <p:sp>
          <p:nvSpPr>
            <p:cNvPr id="4" name="Oval 3"/>
            <p:cNvSpPr/>
            <p:nvPr/>
          </p:nvSpPr>
          <p:spPr>
            <a:xfrm>
              <a:off x="4533900" y="2133600"/>
              <a:ext cx="1943100" cy="838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2000" dirty="0" smtClean="0"/>
                <a:t>Season</a:t>
              </a:r>
              <a:endParaRPr lang="en-US" sz="2000" dirty="0"/>
            </a:p>
          </p:txBody>
        </p:sp>
        <p:sp>
          <p:nvSpPr>
            <p:cNvPr id="8" name="Oval 7"/>
            <p:cNvSpPr/>
            <p:nvPr/>
          </p:nvSpPr>
          <p:spPr>
            <a:xfrm>
              <a:off x="2590800" y="3505200"/>
              <a:ext cx="1943100" cy="838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2000" dirty="0" smtClean="0"/>
                <a:t>Flu</a:t>
              </a:r>
              <a:endParaRPr lang="en-US" sz="2000" dirty="0"/>
            </a:p>
          </p:txBody>
        </p:sp>
        <p:sp>
          <p:nvSpPr>
            <p:cNvPr id="9" name="Oval 8"/>
            <p:cNvSpPr/>
            <p:nvPr/>
          </p:nvSpPr>
          <p:spPr>
            <a:xfrm>
              <a:off x="6286500" y="3514458"/>
              <a:ext cx="1943100" cy="838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2000" dirty="0" err="1" smtClean="0"/>
                <a:t>Hayfever</a:t>
              </a:r>
              <a:endParaRPr lang="en-US" sz="2000" dirty="0"/>
            </a:p>
          </p:txBody>
        </p:sp>
        <p:sp>
          <p:nvSpPr>
            <p:cNvPr id="10" name="Oval 9"/>
            <p:cNvSpPr/>
            <p:nvPr/>
          </p:nvSpPr>
          <p:spPr>
            <a:xfrm>
              <a:off x="914400" y="4953000"/>
              <a:ext cx="1943100" cy="838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2000" dirty="0" smtClean="0"/>
                <a:t>Muscle pain</a:t>
              </a:r>
              <a:endParaRPr lang="en-US" sz="2000" dirty="0"/>
            </a:p>
          </p:txBody>
        </p:sp>
        <p:sp>
          <p:nvSpPr>
            <p:cNvPr id="11" name="Oval 10"/>
            <p:cNvSpPr/>
            <p:nvPr/>
          </p:nvSpPr>
          <p:spPr>
            <a:xfrm>
              <a:off x="4381500" y="4953000"/>
              <a:ext cx="1943100" cy="838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2000" dirty="0" smtClean="0"/>
                <a:t>Congestion</a:t>
              </a:r>
              <a:endParaRPr lang="en-US" sz="2000" dirty="0"/>
            </a:p>
          </p:txBody>
        </p:sp>
        <p:cxnSp>
          <p:nvCxnSpPr>
            <p:cNvPr id="24" name="Curved Connector 23"/>
            <p:cNvCxnSpPr>
              <a:stCxn id="4" idx="4"/>
              <a:endCxn id="8" idx="0"/>
            </p:cNvCxnSpPr>
            <p:nvPr/>
          </p:nvCxnSpPr>
          <p:spPr>
            <a:xfrm rot="5400000">
              <a:off x="4267200" y="2266950"/>
              <a:ext cx="533400" cy="1943100"/>
            </a:xfrm>
            <a:prstGeom prst="curvedConnector3">
              <a:avLst/>
            </a:prstGeom>
            <a:ln w="34925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urved Connector 24"/>
            <p:cNvCxnSpPr>
              <a:stCxn id="4" idx="4"/>
              <a:endCxn id="9" idx="0"/>
            </p:cNvCxnSpPr>
            <p:nvPr/>
          </p:nvCxnSpPr>
          <p:spPr>
            <a:xfrm rot="16200000" flipH="1">
              <a:off x="6110421" y="2366829"/>
              <a:ext cx="542658" cy="1752600"/>
            </a:xfrm>
            <a:prstGeom prst="curvedConnector3">
              <a:avLst>
                <a:gd name="adj1" fmla="val 50000"/>
              </a:avLst>
            </a:prstGeom>
            <a:ln w="34925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urved Connector 27"/>
            <p:cNvCxnSpPr>
              <a:stCxn id="8" idx="4"/>
              <a:endCxn id="10" idx="0"/>
            </p:cNvCxnSpPr>
            <p:nvPr/>
          </p:nvCxnSpPr>
          <p:spPr>
            <a:xfrm rot="5400000">
              <a:off x="2419350" y="3810000"/>
              <a:ext cx="609600" cy="1676400"/>
            </a:xfrm>
            <a:prstGeom prst="curvedConnector3">
              <a:avLst>
                <a:gd name="adj1" fmla="val 50000"/>
              </a:avLst>
            </a:prstGeom>
            <a:ln w="34925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Curved Connector 30"/>
            <p:cNvCxnSpPr>
              <a:stCxn id="8" idx="4"/>
              <a:endCxn id="11" idx="0"/>
            </p:cNvCxnSpPr>
            <p:nvPr/>
          </p:nvCxnSpPr>
          <p:spPr>
            <a:xfrm rot="16200000" flipH="1">
              <a:off x="4152900" y="3752850"/>
              <a:ext cx="609600" cy="1790700"/>
            </a:xfrm>
            <a:prstGeom prst="curvedConnector3">
              <a:avLst>
                <a:gd name="adj1" fmla="val 50000"/>
              </a:avLst>
            </a:prstGeom>
            <a:ln w="34925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Curved Connector 33"/>
            <p:cNvCxnSpPr>
              <a:stCxn id="9" idx="4"/>
              <a:endCxn id="11" idx="0"/>
            </p:cNvCxnSpPr>
            <p:nvPr/>
          </p:nvCxnSpPr>
          <p:spPr>
            <a:xfrm rot="5400000">
              <a:off x="6005379" y="3700329"/>
              <a:ext cx="600342" cy="1905000"/>
            </a:xfrm>
            <a:prstGeom prst="curvedConnector3">
              <a:avLst>
                <a:gd name="adj1" fmla="val 50000"/>
              </a:avLst>
            </a:prstGeom>
            <a:ln w="34925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1150459"/>
              </p:ext>
            </p:extLst>
          </p:nvPr>
        </p:nvGraphicFramePr>
        <p:xfrm>
          <a:off x="1081088" y="5486400"/>
          <a:ext cx="6996112" cy="760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3" name="Equation" r:id="rId5" imgW="2450880" imgH="266400" progId="Equation.DSMT4">
                  <p:embed/>
                </p:oleObj>
              </mc:Choice>
              <mc:Fallback>
                <p:oleObj name="Equation" r:id="rId5" imgW="2450880" imgH="266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1088" y="5486400"/>
                        <a:ext cx="6996112" cy="760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08765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Bayesian Networks?</a:t>
            </a:r>
            <a:endParaRPr lang="en-US" dirty="0"/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304800" y="1219200"/>
            <a:ext cx="8382000" cy="4953000"/>
          </a:xfrm>
        </p:spPr>
        <p:txBody>
          <a:bodyPr/>
          <a:lstStyle/>
          <a:p>
            <a:pPr>
              <a:buBlip>
                <a:blip r:embed="rId3"/>
              </a:buBlip>
            </a:pPr>
            <a:r>
              <a:rPr lang="en-US" sz="2800" dirty="0" smtClean="0"/>
              <a:t>Representation</a:t>
            </a:r>
          </a:p>
          <a:p>
            <a:pPr lvl="1">
              <a:buBlip>
                <a:blip r:embed="rId3"/>
              </a:buBlip>
            </a:pPr>
            <a:r>
              <a:rPr lang="en-US" sz="2400" dirty="0" smtClean="0"/>
              <a:t>The distribution of </a:t>
            </a:r>
            <a:r>
              <a:rPr lang="en-US" sz="2400" i="1" dirty="0" smtClean="0"/>
              <a:t>n</a:t>
            </a:r>
            <a:r>
              <a:rPr lang="en-US" sz="2400" dirty="0" smtClean="0"/>
              <a:t> binary RVs requires 2</a:t>
            </a:r>
            <a:r>
              <a:rPr lang="en-US" sz="2400" i="1" baseline="30000" dirty="0" smtClean="0"/>
              <a:t>n</a:t>
            </a:r>
            <a:r>
              <a:rPr lang="en-US" sz="2400" baseline="-25000" dirty="0" smtClean="0"/>
              <a:t> </a:t>
            </a:r>
            <a:r>
              <a:rPr lang="en-US" sz="2400" dirty="0" smtClean="0"/>
              <a:t>– 1 numbers.</a:t>
            </a:r>
          </a:p>
          <a:p>
            <a:pPr lvl="1">
              <a:buBlip>
                <a:blip r:embed="rId3"/>
              </a:buBlip>
            </a:pPr>
            <a:r>
              <a:rPr lang="en-US" sz="2400" dirty="0" smtClean="0"/>
              <a:t>A Bayesian network introduces some independences and dramatically reduces this.</a:t>
            </a:r>
          </a:p>
          <a:p>
            <a:pPr lvl="1">
              <a:buBlip>
                <a:blip r:embed="rId3"/>
              </a:buBlip>
            </a:pPr>
            <a:r>
              <a:rPr lang="en-US" sz="2400" dirty="0" smtClean="0"/>
              <a:t>It also adds some transparency to the distribution.</a:t>
            </a:r>
          </a:p>
          <a:p>
            <a:pPr>
              <a:buBlip>
                <a:blip r:embed="rId3"/>
              </a:buBlip>
            </a:pPr>
            <a:r>
              <a:rPr lang="en-US" sz="2800" dirty="0" smtClean="0"/>
              <a:t>Inference</a:t>
            </a:r>
          </a:p>
          <a:p>
            <a:pPr lvl="1">
              <a:buBlip>
                <a:blip r:embed="rId3"/>
              </a:buBlip>
            </a:pPr>
            <a:r>
              <a:rPr lang="en-US" sz="2400" dirty="0" smtClean="0"/>
              <a:t>Many specialized algorithms exist for performing efficient inference on Bayesian networks.</a:t>
            </a:r>
          </a:p>
          <a:p>
            <a:pPr lvl="1">
              <a:buBlip>
                <a:blip r:embed="rId3"/>
              </a:buBlip>
            </a:pPr>
            <a:r>
              <a:rPr lang="en-US" sz="2400" dirty="0" smtClean="0"/>
              <a:t>These algorithms are generally astronomically faster than equivalent algorithms using the full joint distribution.</a:t>
            </a:r>
          </a:p>
        </p:txBody>
      </p:sp>
    </p:spTree>
    <p:extLst>
      <p:ext uri="{BB962C8B-B14F-4D97-AF65-F5344CB8AC3E}">
        <p14:creationId xmlns:p14="http://schemas.microsoft.com/office/powerpoint/2010/main" val="32989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 to TCUs</a:t>
            </a:r>
            <a:endParaRPr lang="en-US" dirty="0"/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304800" y="914400"/>
            <a:ext cx="8382000" cy="4953000"/>
          </a:xfrm>
        </p:spPr>
        <p:txBody>
          <a:bodyPr/>
          <a:lstStyle/>
          <a:p>
            <a:pPr>
              <a:buBlip>
                <a:blip r:embed="rId3"/>
              </a:buBlip>
            </a:pPr>
            <a:r>
              <a:rPr lang="en-US" sz="2800" dirty="0" smtClean="0"/>
              <a:t>Many algorithms exist to </a:t>
            </a:r>
            <a:r>
              <a:rPr lang="en-US" sz="2800" i="1" dirty="0" smtClean="0"/>
              <a:t>learn</a:t>
            </a:r>
            <a:r>
              <a:rPr lang="en-US" sz="2800" dirty="0" smtClean="0"/>
              <a:t> BN structure from data. These elicit structure from “messy” data.</a:t>
            </a:r>
          </a:p>
          <a:p>
            <a:pPr>
              <a:buBlip>
                <a:blip r:embed="rId3"/>
              </a:buBlip>
            </a:pPr>
            <a:r>
              <a:rPr lang="en-US" sz="2800" dirty="0" smtClean="0"/>
              <a:t>My hope with this project was to use these algorithms to discover structure in the hospital data, and therefore get some insight into the effect of TCUs on various performance measures.</a:t>
            </a:r>
          </a:p>
          <a:p>
            <a:pPr>
              <a:buBlip>
                <a:blip r:embed="rId3"/>
              </a:buBlip>
            </a:pPr>
            <a:r>
              <a:rPr lang="en-US" sz="2800" dirty="0" smtClean="0"/>
              <a:t>Seems especially relevant in this case,</a:t>
            </a:r>
          </a:p>
          <a:p>
            <a:pPr lvl="1">
              <a:buBlip>
                <a:blip r:embed="rId3"/>
              </a:buBlip>
            </a:pPr>
            <a:r>
              <a:rPr lang="en-US" sz="2400" dirty="0" smtClean="0"/>
              <a:t>“</a:t>
            </a:r>
            <a:r>
              <a:rPr lang="en-US" sz="2400" dirty="0"/>
              <a:t>P</a:t>
            </a:r>
            <a:r>
              <a:rPr lang="en-US" sz="2400" dirty="0" smtClean="0"/>
              <a:t>erformance” is not easy to summarize using a single number, which makes regression-like methods difficult.</a:t>
            </a:r>
          </a:p>
          <a:p>
            <a:pPr lvl="1">
              <a:buBlip>
                <a:blip r:embed="rId3"/>
              </a:buBlip>
            </a:pPr>
            <a:r>
              <a:rPr lang="en-US" sz="2400" dirty="0" smtClean="0"/>
              <a:t>It’s unclear </a:t>
            </a:r>
            <a:r>
              <a:rPr lang="en-US" sz="2400" i="1" dirty="0" smtClean="0"/>
              <a:t>where</a:t>
            </a:r>
            <a:r>
              <a:rPr lang="en-US" sz="2400" dirty="0" smtClean="0"/>
              <a:t> variation comes from.</a:t>
            </a:r>
          </a:p>
          <a:p>
            <a:pPr lvl="1">
              <a:buBlip>
                <a:blip r:embed="rId3"/>
              </a:buBlip>
            </a:pPr>
            <a:r>
              <a:rPr lang="en-US" sz="2400" dirty="0" smtClean="0"/>
              <a:t>I had high hopes that the method would be able to cope with </a:t>
            </a:r>
            <a:r>
              <a:rPr lang="en-US" sz="2400" dirty="0" err="1" smtClean="0"/>
              <a:t>endogeneity</a:t>
            </a:r>
            <a:r>
              <a:rPr lang="en-US" sz="2400" dirty="0" smtClean="0"/>
              <a:t> issues (more on this later).</a:t>
            </a:r>
          </a:p>
        </p:txBody>
      </p:sp>
    </p:spTree>
    <p:extLst>
      <p:ext uri="{BB962C8B-B14F-4D97-AF65-F5344CB8AC3E}">
        <p14:creationId xmlns:p14="http://schemas.microsoft.com/office/powerpoint/2010/main" val="2859886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Bayesian Networks</a:t>
            </a:r>
            <a:endParaRPr lang="en-US" dirty="0"/>
          </a:p>
        </p:txBody>
      </p:sp>
      <p:sp>
        <p:nvSpPr>
          <p:cNvPr id="5" name="Content Placeholder 1"/>
          <p:cNvSpPr>
            <a:spLocks noGrp="1"/>
          </p:cNvSpPr>
          <p:nvPr>
            <p:ph idx="1"/>
          </p:nvPr>
        </p:nvSpPr>
        <p:spPr>
          <a:xfrm>
            <a:off x="304800" y="2133600"/>
            <a:ext cx="8382000" cy="2819400"/>
          </a:xfrm>
        </p:spPr>
        <p:txBody>
          <a:bodyPr/>
          <a:lstStyle/>
          <a:p>
            <a:pPr>
              <a:lnSpc>
                <a:spcPct val="150000"/>
              </a:lnSpc>
              <a:buBlip>
                <a:blip r:embed="rId3"/>
              </a:buBlip>
            </a:pPr>
            <a:r>
              <a:rPr lang="en-US" sz="3600" dirty="0" smtClean="0"/>
              <a:t>Structural methods</a:t>
            </a:r>
          </a:p>
          <a:p>
            <a:pPr>
              <a:lnSpc>
                <a:spcPct val="150000"/>
              </a:lnSpc>
              <a:buBlip>
                <a:blip r:embed="rId3"/>
              </a:buBlip>
            </a:pPr>
            <a:r>
              <a:rPr lang="en-US" sz="3600" dirty="0" smtClean="0"/>
              <a:t>Score-based methods</a:t>
            </a:r>
          </a:p>
          <a:p>
            <a:pPr>
              <a:lnSpc>
                <a:spcPct val="150000"/>
              </a:lnSpc>
              <a:buBlip>
                <a:blip r:embed="rId3"/>
              </a:buBlip>
            </a:pPr>
            <a:r>
              <a:rPr lang="en-US" sz="3600" dirty="0" smtClean="0"/>
              <a:t>Bayesian methods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07744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Structural methods</a:t>
            </a:r>
            <a:endParaRPr lang="en-US" dirty="0"/>
          </a:p>
        </p:txBody>
      </p:sp>
      <p:sp>
        <p:nvSpPr>
          <p:cNvPr id="5" name="Content Placeholder 1"/>
          <p:cNvSpPr>
            <a:spLocks noGrp="1"/>
          </p:cNvSpPr>
          <p:nvPr>
            <p:ph idx="1"/>
          </p:nvPr>
        </p:nvSpPr>
        <p:spPr>
          <a:xfrm>
            <a:off x="304800" y="1295400"/>
            <a:ext cx="8382000" cy="4953000"/>
          </a:xfrm>
        </p:spPr>
        <p:txBody>
          <a:bodyPr/>
          <a:lstStyle/>
          <a:p>
            <a:pPr>
              <a:buBlip>
                <a:blip r:embed="rId4"/>
              </a:buBlip>
            </a:pPr>
            <a:r>
              <a:rPr lang="en-US" sz="2800" dirty="0" smtClean="0"/>
              <a:t>We have already seen that in Bayesian Network</a:t>
            </a:r>
          </a:p>
          <a:p>
            <a:pPr marL="0" indent="0">
              <a:buNone/>
            </a:pPr>
            <a:endParaRPr lang="en-US" sz="2800" dirty="0" smtClean="0"/>
          </a:p>
          <a:p>
            <a:pPr>
              <a:buBlip>
                <a:blip r:embed="rId4"/>
              </a:buBlip>
            </a:pPr>
            <a:r>
              <a:rPr lang="en-US" sz="2800" dirty="0" smtClean="0"/>
              <a:t>As we explained, it turns out that there are many more independencies encoded in a Bayesian Network. Two networks are said to be </a:t>
            </a:r>
            <a:r>
              <a:rPr lang="en-US" sz="2800" i="1" dirty="0" smtClean="0"/>
              <a:t>I</a:t>
            </a:r>
            <a:r>
              <a:rPr lang="en-US" sz="2800" dirty="0" smtClean="0"/>
              <a:t>-Equivalent if they encode the same set of independencies.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5565571"/>
              </p:ext>
            </p:extLst>
          </p:nvPr>
        </p:nvGraphicFramePr>
        <p:xfrm>
          <a:off x="3581400" y="1738964"/>
          <a:ext cx="2324100" cy="6232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1" name="Equation" r:id="rId5" imgW="1041120" imgH="279360" progId="Equation.DSMT4">
                  <p:embed/>
                </p:oleObj>
              </mc:Choice>
              <mc:Fallback>
                <p:oleObj name="Equation" r:id="rId5" imgW="104112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1738964"/>
                        <a:ext cx="2324100" cy="62323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881372" y="1752600"/>
            <a:ext cx="7119627" cy="6822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504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Structural methods</a:t>
            </a:r>
            <a:endParaRPr lang="en-US" dirty="0"/>
          </a:p>
        </p:txBody>
      </p:sp>
      <p:sp>
        <p:nvSpPr>
          <p:cNvPr id="5" name="Content Placeholder 1"/>
          <p:cNvSpPr>
            <a:spLocks noGrp="1"/>
          </p:cNvSpPr>
          <p:nvPr>
            <p:ph idx="1"/>
          </p:nvPr>
        </p:nvSpPr>
        <p:spPr>
          <a:xfrm>
            <a:off x="304800" y="1295400"/>
            <a:ext cx="8382000" cy="4953000"/>
          </a:xfrm>
        </p:spPr>
        <p:txBody>
          <a:bodyPr/>
          <a:lstStyle/>
          <a:p>
            <a:pPr>
              <a:buBlip>
                <a:blip r:embed="rId4"/>
              </a:buBlip>
            </a:pPr>
            <a:r>
              <a:rPr lang="en-US" sz="2800" dirty="0" smtClean="0"/>
              <a:t>We have already seen that in Bayesian Network</a:t>
            </a:r>
          </a:p>
          <a:p>
            <a:pPr marL="0" indent="0">
              <a:buNone/>
            </a:pPr>
            <a:endParaRPr lang="en-US" sz="2800" dirty="0" smtClean="0"/>
          </a:p>
          <a:p>
            <a:pPr>
              <a:buBlip>
                <a:blip r:embed="rId4"/>
              </a:buBlip>
            </a:pPr>
            <a:r>
              <a:rPr lang="en-US" sz="2800" dirty="0" smtClean="0"/>
              <a:t>As we explained, it turns out that there are many more independencies encoded in a Bayesian Network. Two networks are said to be </a:t>
            </a:r>
            <a:r>
              <a:rPr lang="en-US" sz="2800" i="1" dirty="0" smtClean="0"/>
              <a:t>I</a:t>
            </a:r>
            <a:r>
              <a:rPr lang="en-US" sz="2800" dirty="0" smtClean="0"/>
              <a:t>-Equivalent if they encode the same set of independencies.</a:t>
            </a:r>
          </a:p>
          <a:p>
            <a:pPr>
              <a:buBlip>
                <a:blip r:embed="rId4"/>
              </a:buBlip>
            </a:pPr>
            <a:r>
              <a:rPr lang="en-US" sz="2800" dirty="0" smtClean="0"/>
              <a:t>It can be shown that two networks are in the same </a:t>
            </a:r>
            <a:r>
              <a:rPr lang="en-US" sz="2800" i="1" dirty="0" smtClean="0"/>
              <a:t>I</a:t>
            </a:r>
            <a:r>
              <a:rPr lang="en-US" sz="2800" dirty="0" smtClean="0"/>
              <a:t>-Equivalence class if and only if</a:t>
            </a:r>
          </a:p>
          <a:p>
            <a:pPr lvl="1">
              <a:buBlip>
                <a:blip r:embed="rId4"/>
              </a:buBlip>
            </a:pPr>
            <a:r>
              <a:rPr lang="en-US" sz="2400" dirty="0" smtClean="0"/>
              <a:t>The networks have the same skeleton</a:t>
            </a:r>
          </a:p>
          <a:p>
            <a:pPr lvl="1">
              <a:buBlip>
                <a:blip r:embed="rId4"/>
              </a:buBlip>
            </a:pPr>
            <a:r>
              <a:rPr lang="en-US" sz="2400" dirty="0" smtClean="0"/>
              <a:t>The networks have the same set of immoralities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1972287"/>
              </p:ext>
            </p:extLst>
          </p:nvPr>
        </p:nvGraphicFramePr>
        <p:xfrm>
          <a:off x="3581400" y="1738964"/>
          <a:ext cx="2324100" cy="6232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0" name="Equation" r:id="rId5" imgW="1041120" imgH="279360" progId="Equation.DSMT4">
                  <p:embed/>
                </p:oleObj>
              </mc:Choice>
              <mc:Fallback>
                <p:oleObj name="Equation" r:id="rId5" imgW="1041120" imgH="2793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1738964"/>
                        <a:ext cx="2324100" cy="62323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>
          <a:xfrm>
            <a:off x="-152400" y="-76200"/>
            <a:ext cx="9448800" cy="7010400"/>
          </a:xfrm>
          <a:prstGeom prst="rect">
            <a:avLst/>
          </a:prstGeom>
          <a:solidFill>
            <a:schemeClr val="bg1">
              <a:lumMod val="85000"/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2476500" y="1943100"/>
            <a:ext cx="4191000" cy="2971800"/>
          </a:xfrm>
          <a:prstGeom prst="round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514600" y="2032337"/>
            <a:ext cx="41529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+mj-lt"/>
              </a:rPr>
              <a:t>An </a:t>
            </a:r>
            <a:r>
              <a:rPr lang="en-US" sz="2000" i="1" dirty="0" smtClean="0">
                <a:latin typeface="+mj-lt"/>
              </a:rPr>
              <a:t>immorality</a:t>
            </a:r>
            <a:r>
              <a:rPr lang="en-US" sz="2000" dirty="0" smtClean="0">
                <a:latin typeface="+mj-lt"/>
              </a:rPr>
              <a:t> is any set of three nodes arranged in the following pattern </a:t>
            </a:r>
            <a:endParaRPr lang="en-US" sz="2000" dirty="0">
              <a:latin typeface="+mj-lt"/>
            </a:endParaRPr>
          </a:p>
        </p:txBody>
      </p:sp>
      <p:sp>
        <p:nvSpPr>
          <p:cNvPr id="8" name="Oval 7"/>
          <p:cNvSpPr/>
          <p:nvPr/>
        </p:nvSpPr>
        <p:spPr>
          <a:xfrm>
            <a:off x="3352800" y="3124200"/>
            <a:ext cx="6858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X</a:t>
            </a:r>
          </a:p>
        </p:txBody>
      </p:sp>
      <p:sp>
        <p:nvSpPr>
          <p:cNvPr id="9" name="Oval 8"/>
          <p:cNvSpPr/>
          <p:nvPr/>
        </p:nvSpPr>
        <p:spPr>
          <a:xfrm>
            <a:off x="5105400" y="3124200"/>
            <a:ext cx="6858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Y</a:t>
            </a:r>
          </a:p>
        </p:txBody>
      </p:sp>
      <p:sp>
        <p:nvSpPr>
          <p:cNvPr id="10" name="Oval 9"/>
          <p:cNvSpPr/>
          <p:nvPr/>
        </p:nvSpPr>
        <p:spPr>
          <a:xfrm>
            <a:off x="4191000" y="3962400"/>
            <a:ext cx="6858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Z</a:t>
            </a:r>
            <a:endParaRPr lang="en-US" dirty="0"/>
          </a:p>
        </p:txBody>
      </p:sp>
      <p:cxnSp>
        <p:nvCxnSpPr>
          <p:cNvPr id="13" name="Straight Arrow Connector 12"/>
          <p:cNvCxnSpPr>
            <a:stCxn id="8" idx="5"/>
            <a:endCxn id="10" idx="1"/>
          </p:cNvCxnSpPr>
          <p:nvPr/>
        </p:nvCxnSpPr>
        <p:spPr>
          <a:xfrm>
            <a:off x="3938167" y="3709567"/>
            <a:ext cx="353266" cy="353266"/>
          </a:xfrm>
          <a:prstGeom prst="straightConnector1">
            <a:avLst/>
          </a:prstGeom>
          <a:ln w="317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9" idx="3"/>
            <a:endCxn id="10" idx="7"/>
          </p:cNvCxnSpPr>
          <p:nvPr/>
        </p:nvCxnSpPr>
        <p:spPr>
          <a:xfrm flipH="1">
            <a:off x="4776367" y="3709567"/>
            <a:ext cx="429466" cy="353266"/>
          </a:xfrm>
          <a:prstGeom prst="straightConnector1">
            <a:avLst/>
          </a:prstGeom>
          <a:ln w="317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6683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4" grpId="0" animBg="1"/>
      <p:bldP spid="4" grpId="1" animBg="1"/>
      <p:bldP spid="7" grpId="0"/>
      <p:bldP spid="7" grpId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Structural methods</a:t>
            </a:r>
            <a:endParaRPr lang="en-US" dirty="0"/>
          </a:p>
        </p:txBody>
      </p:sp>
      <p:sp>
        <p:nvSpPr>
          <p:cNvPr id="5" name="Content Placeholder 1"/>
          <p:cNvSpPr>
            <a:spLocks noGrp="1"/>
          </p:cNvSpPr>
          <p:nvPr>
            <p:ph idx="1"/>
          </p:nvPr>
        </p:nvSpPr>
        <p:spPr>
          <a:xfrm>
            <a:off x="304800" y="1066800"/>
            <a:ext cx="8382000" cy="5257800"/>
          </a:xfrm>
        </p:spPr>
        <p:txBody>
          <a:bodyPr/>
          <a:lstStyle/>
          <a:p>
            <a:pPr>
              <a:buBlip>
                <a:blip r:embed="rId3"/>
              </a:buBlip>
            </a:pPr>
            <a:r>
              <a:rPr lang="en-US" dirty="0" smtClean="0"/>
              <a:t>Finding the skeleton</a:t>
            </a:r>
          </a:p>
          <a:p>
            <a:pPr lvl="1">
              <a:buBlip>
                <a:blip r:embed="rId3"/>
              </a:buBlip>
            </a:pPr>
            <a:r>
              <a:rPr lang="en-US" sz="2400" dirty="0" smtClean="0"/>
              <a:t>If </a:t>
            </a:r>
            <a:r>
              <a:rPr lang="en-US" sz="2400" i="1" dirty="0" smtClean="0"/>
              <a:t>X</a:t>
            </a:r>
            <a:r>
              <a:rPr lang="en-US" sz="2400" dirty="0" smtClean="0"/>
              <a:t> – </a:t>
            </a:r>
            <a:r>
              <a:rPr lang="en-US" sz="2400" i="1" dirty="0" smtClean="0"/>
              <a:t>Y</a:t>
            </a:r>
            <a:r>
              <a:rPr lang="en-US" sz="2400" dirty="0" smtClean="0"/>
              <a:t> exists (in either direction), there will be no set </a:t>
            </a:r>
            <a:r>
              <a:rPr lang="en-US" sz="2400" b="1" i="1" dirty="0" smtClean="0"/>
              <a:t>U</a:t>
            </a:r>
            <a:r>
              <a:rPr lang="en-US" sz="2400" dirty="0" smtClean="0"/>
              <a:t> such that </a:t>
            </a:r>
            <a:r>
              <a:rPr lang="en-US" sz="2400" i="1" dirty="0" smtClean="0"/>
              <a:t>X</a:t>
            </a:r>
            <a:r>
              <a:rPr lang="en-US" sz="2400" dirty="0" smtClean="0"/>
              <a:t> is independent of </a:t>
            </a:r>
            <a:r>
              <a:rPr lang="en-US" sz="2400" i="1" dirty="0" smtClean="0"/>
              <a:t>Y</a:t>
            </a:r>
            <a:r>
              <a:rPr lang="en-US" sz="2400" dirty="0" smtClean="0"/>
              <a:t> given </a:t>
            </a:r>
            <a:r>
              <a:rPr lang="en-US" sz="2400" b="1" i="1" dirty="0" smtClean="0"/>
              <a:t>U</a:t>
            </a:r>
            <a:r>
              <a:rPr lang="en-US" sz="2400" dirty="0" smtClean="0"/>
              <a:t>.</a:t>
            </a:r>
          </a:p>
          <a:p>
            <a:pPr lvl="1">
              <a:buBlip>
                <a:blip r:embed="rId3"/>
              </a:buBlip>
            </a:pPr>
            <a:r>
              <a:rPr lang="en-US" sz="2400" dirty="0" smtClean="0"/>
              <a:t>Thus, if we find any such </a:t>
            </a:r>
            <a:r>
              <a:rPr lang="en-US" sz="2400" b="1" dirty="0" smtClean="0"/>
              <a:t>witness set</a:t>
            </a:r>
            <a:r>
              <a:rPr lang="en-US" sz="2400" dirty="0" smtClean="0"/>
              <a:t> </a:t>
            </a:r>
            <a:r>
              <a:rPr lang="en-US" sz="2400" b="1" i="1" dirty="0" smtClean="0"/>
              <a:t>U</a:t>
            </a:r>
            <a:r>
              <a:rPr lang="en-US" sz="2400" dirty="0" smtClean="0"/>
              <a:t>, the edge does not exist.</a:t>
            </a:r>
          </a:p>
          <a:p>
            <a:pPr lvl="1">
              <a:buBlip>
                <a:blip r:embed="rId3"/>
              </a:buBlip>
            </a:pPr>
            <a:r>
              <a:rPr lang="en-US" sz="2400" dirty="0" smtClean="0"/>
              <a:t>If the graph has bounded in-degree (</a:t>
            </a:r>
            <a:r>
              <a:rPr lang="en-US" sz="2400" u="sng" dirty="0" smtClean="0"/>
              <a:t>&lt;</a:t>
            </a:r>
            <a:r>
              <a:rPr lang="en-US" sz="2400" dirty="0" smtClean="0"/>
              <a:t> </a:t>
            </a:r>
            <a:r>
              <a:rPr lang="en-US" sz="2400" i="1" dirty="0" smtClean="0"/>
              <a:t>d</a:t>
            </a:r>
            <a:r>
              <a:rPr lang="en-US" sz="2400" dirty="0" smtClean="0"/>
              <a:t>, say), we only need to consider witness sets of size </a:t>
            </a:r>
            <a:r>
              <a:rPr lang="en-US" sz="2400" u="sng" dirty="0" smtClean="0"/>
              <a:t>&lt;</a:t>
            </a:r>
            <a:r>
              <a:rPr lang="en-US" sz="2400" dirty="0" smtClean="0"/>
              <a:t> </a:t>
            </a:r>
            <a:r>
              <a:rPr lang="en-US" sz="2400" i="1" dirty="0" smtClean="0"/>
              <a:t>d</a:t>
            </a:r>
            <a:r>
              <a:rPr lang="en-US" sz="2400" dirty="0" smtClean="0"/>
              <a:t>.</a:t>
            </a:r>
          </a:p>
          <a:p>
            <a:pPr>
              <a:buBlip>
                <a:blip r:embed="rId3"/>
              </a:buBlip>
            </a:pPr>
            <a:r>
              <a:rPr lang="en-US" dirty="0" smtClean="0"/>
              <a:t>Finding the immoralities</a:t>
            </a:r>
          </a:p>
          <a:p>
            <a:pPr lvl="1">
              <a:buBlip>
                <a:blip r:embed="rId3"/>
              </a:buBlip>
            </a:pPr>
            <a:r>
              <a:rPr lang="en-US" sz="2400" dirty="0" smtClean="0"/>
              <a:t>Any set of edges </a:t>
            </a:r>
            <a:r>
              <a:rPr lang="en-US" sz="2400" i="1" dirty="0" smtClean="0"/>
              <a:t>X</a:t>
            </a:r>
            <a:r>
              <a:rPr lang="en-US" sz="2400" dirty="0" smtClean="0"/>
              <a:t> – </a:t>
            </a:r>
            <a:r>
              <a:rPr lang="en-US" sz="2400" i="1" dirty="0" smtClean="0"/>
              <a:t>Y</a:t>
            </a:r>
            <a:r>
              <a:rPr lang="en-US" sz="2400" dirty="0" smtClean="0"/>
              <a:t> – </a:t>
            </a:r>
            <a:r>
              <a:rPr lang="en-US" sz="2400" i="1" dirty="0" smtClean="0"/>
              <a:t>Z</a:t>
            </a:r>
            <a:r>
              <a:rPr lang="en-US" sz="2400" dirty="0" smtClean="0"/>
              <a:t> with no </a:t>
            </a:r>
            <a:r>
              <a:rPr lang="en-US" sz="2400" i="1" dirty="0" smtClean="0"/>
              <a:t>X</a:t>
            </a:r>
            <a:r>
              <a:rPr lang="en-US" sz="2400" dirty="0" smtClean="0"/>
              <a:t> – </a:t>
            </a:r>
            <a:r>
              <a:rPr lang="en-US" sz="2400" i="1" dirty="0" smtClean="0"/>
              <a:t>Z</a:t>
            </a:r>
            <a:r>
              <a:rPr lang="en-US" sz="2400" dirty="0" smtClean="0"/>
              <a:t> link is a potential immorality.</a:t>
            </a:r>
          </a:p>
          <a:p>
            <a:pPr lvl="1">
              <a:buBlip>
                <a:blip r:embed="rId3"/>
              </a:buBlip>
            </a:pPr>
            <a:r>
              <a:rPr lang="en-US" sz="2400" dirty="0" smtClean="0"/>
              <a:t>It can be shown that the set is an immorality if and only if all witness sets </a:t>
            </a:r>
            <a:r>
              <a:rPr lang="en-US" sz="2400" b="1" i="1" dirty="0" smtClean="0"/>
              <a:t>U</a:t>
            </a:r>
            <a:r>
              <a:rPr lang="en-US" sz="2400" dirty="0" smtClean="0"/>
              <a:t> contain </a:t>
            </a:r>
            <a:r>
              <a:rPr lang="en-US" sz="2400" i="1" dirty="0" smtClean="0"/>
              <a:t>Z</a:t>
            </a:r>
            <a:r>
              <a:rPr lang="en-US" sz="24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15626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Score-based methods</a:t>
            </a:r>
            <a:endParaRPr lang="en-US" dirty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7349680"/>
              </p:ext>
            </p:extLst>
          </p:nvPr>
        </p:nvGraphicFramePr>
        <p:xfrm>
          <a:off x="2857500" y="1715188"/>
          <a:ext cx="3429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5" name="Equation" r:id="rId4" imgW="1333440" imgH="266400" progId="Equation.DSMT4">
                  <p:embed/>
                </p:oleObj>
              </mc:Choice>
              <mc:Fallback>
                <p:oleObj name="Equation" r:id="rId4" imgW="133344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857500" y="1715188"/>
                        <a:ext cx="3429000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reeform 3"/>
          <p:cNvSpPr/>
          <p:nvPr/>
        </p:nvSpPr>
        <p:spPr>
          <a:xfrm>
            <a:off x="3064380" y="1360506"/>
            <a:ext cx="974220" cy="401653"/>
          </a:xfrm>
          <a:custGeom>
            <a:avLst/>
            <a:gdLst>
              <a:gd name="connsiteX0" fmla="*/ 0 w 974220"/>
              <a:gd name="connsiteY0" fmla="*/ 0 h 803305"/>
              <a:gd name="connsiteX1" fmla="*/ 777667 w 974220"/>
              <a:gd name="connsiteY1" fmla="*/ 341832 h 803305"/>
              <a:gd name="connsiteX2" fmla="*/ 974220 w 974220"/>
              <a:gd name="connsiteY2" fmla="*/ 803305 h 8033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4220" h="803305">
                <a:moveTo>
                  <a:pt x="0" y="0"/>
                </a:moveTo>
                <a:cubicBezTo>
                  <a:pt x="307648" y="103974"/>
                  <a:pt x="615297" y="207948"/>
                  <a:pt x="777667" y="341832"/>
                </a:cubicBezTo>
                <a:cubicBezTo>
                  <a:pt x="940037" y="475716"/>
                  <a:pt x="957128" y="639510"/>
                  <a:pt x="974220" y="803305"/>
                </a:cubicBezTo>
              </a:path>
            </a:pathLst>
          </a:custGeom>
          <a:noFill/>
          <a:ln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 flipH="1">
            <a:off x="5943600" y="1360505"/>
            <a:ext cx="974220" cy="401653"/>
          </a:xfrm>
          <a:custGeom>
            <a:avLst/>
            <a:gdLst>
              <a:gd name="connsiteX0" fmla="*/ 0 w 974220"/>
              <a:gd name="connsiteY0" fmla="*/ 0 h 803305"/>
              <a:gd name="connsiteX1" fmla="*/ 777667 w 974220"/>
              <a:gd name="connsiteY1" fmla="*/ 341832 h 803305"/>
              <a:gd name="connsiteX2" fmla="*/ 974220 w 974220"/>
              <a:gd name="connsiteY2" fmla="*/ 803305 h 8033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4220" h="803305">
                <a:moveTo>
                  <a:pt x="0" y="0"/>
                </a:moveTo>
                <a:cubicBezTo>
                  <a:pt x="307648" y="103974"/>
                  <a:pt x="615297" y="207948"/>
                  <a:pt x="777667" y="341832"/>
                </a:cubicBezTo>
                <a:cubicBezTo>
                  <a:pt x="940037" y="475716"/>
                  <a:pt x="957128" y="639510"/>
                  <a:pt x="974220" y="803305"/>
                </a:cubicBezTo>
              </a:path>
            </a:pathLst>
          </a:custGeom>
          <a:noFill/>
          <a:ln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5334000" y="2401669"/>
            <a:ext cx="0" cy="493931"/>
          </a:xfrm>
          <a:prstGeom prst="line">
            <a:avLst/>
          </a:prstGeom>
          <a:ln w="25400">
            <a:solidFill>
              <a:schemeClr val="accent1">
                <a:lumMod val="75000"/>
              </a:schemeClr>
            </a:solidFill>
            <a:headEnd type="triangl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581400" y="2858869"/>
            <a:ext cx="342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+mj-lt"/>
              </a:rPr>
              <a:t>Maximum likelihood parameters for a given structure </a:t>
            </a:r>
            <a:endParaRPr lang="en-US" dirty="0"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437830" y="1016688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+mj-lt"/>
              </a:rPr>
              <a:t>Given network structure</a:t>
            </a:r>
            <a:endParaRPr lang="en-US" dirty="0"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819900" y="1169088"/>
            <a:ext cx="800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+mj-lt"/>
              </a:rPr>
              <a:t>Data</a:t>
            </a:r>
            <a:endParaRPr lang="en-US" dirty="0">
              <a:latin typeface="+mj-lt"/>
            </a:endParaRPr>
          </a:p>
        </p:txBody>
      </p:sp>
      <p:sp>
        <p:nvSpPr>
          <p:cNvPr id="17" name="Content Placeholder 1"/>
          <p:cNvSpPr>
            <a:spLocks noGrp="1"/>
          </p:cNvSpPr>
          <p:nvPr>
            <p:ph idx="1"/>
          </p:nvPr>
        </p:nvSpPr>
        <p:spPr>
          <a:xfrm>
            <a:off x="304800" y="3657600"/>
            <a:ext cx="8382000" cy="2514600"/>
          </a:xfrm>
        </p:spPr>
        <p:txBody>
          <a:bodyPr/>
          <a:lstStyle/>
          <a:p>
            <a:pPr>
              <a:buBlip>
                <a:blip r:embed="rId6"/>
              </a:buBlip>
            </a:pPr>
            <a:r>
              <a:rPr lang="en-US" sz="2400" dirty="0" smtClean="0"/>
              <a:t>A multinomial distribution for each variable is often assumed when calculating the maximum likelihood parameters.</a:t>
            </a:r>
          </a:p>
          <a:p>
            <a:pPr>
              <a:buBlip>
                <a:blip r:embed="rId6"/>
              </a:buBlip>
            </a:pPr>
            <a:r>
              <a:rPr lang="en-US" sz="2400" dirty="0" smtClean="0"/>
              <a:t>Recall that given a network structure, the distribution factors as</a:t>
            </a:r>
          </a:p>
          <a:p>
            <a:pPr>
              <a:buBlip>
                <a:blip r:embed="rId6"/>
              </a:buBlip>
            </a:pPr>
            <a:endParaRPr lang="en-US" dirty="0" smtClean="0"/>
          </a:p>
          <a:p>
            <a:pPr indent="0">
              <a:buNone/>
            </a:pPr>
            <a:r>
              <a:rPr lang="en-US" sz="2400" dirty="0" smtClean="0"/>
              <a:t>this reduces the search for a global ML parameter to a series of small local searches. </a:t>
            </a: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7766181"/>
              </p:ext>
            </p:extLst>
          </p:nvPr>
        </p:nvGraphicFramePr>
        <p:xfrm>
          <a:off x="3200400" y="4919663"/>
          <a:ext cx="3049588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6" name="Equation" r:id="rId7" imgW="1638000" imgH="317160" progId="Equation.DSMT4">
                  <p:embed/>
                </p:oleObj>
              </mc:Choice>
              <mc:Fallback>
                <p:oleObj name="Equation" r:id="rId7" imgW="1638000" imgH="31716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4919663"/>
                        <a:ext cx="3049588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9"/>
          <p:cNvSpPr/>
          <p:nvPr/>
        </p:nvSpPr>
        <p:spPr>
          <a:xfrm>
            <a:off x="1066800" y="4876800"/>
            <a:ext cx="7119627" cy="6822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529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uiExpand="1" build="p"/>
      <p:bldP spid="20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Bayesian methods</a:t>
            </a:r>
            <a:endParaRPr lang="en-US" dirty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3287065"/>
              </p:ext>
            </p:extLst>
          </p:nvPr>
        </p:nvGraphicFramePr>
        <p:xfrm>
          <a:off x="1208088" y="2438400"/>
          <a:ext cx="6727825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8" name="Equation" r:id="rId4" imgW="2616120" imgH="355320" progId="Equation.DSMT4">
                  <p:embed/>
                </p:oleObj>
              </mc:Choice>
              <mc:Fallback>
                <p:oleObj name="Equation" r:id="rId4" imgW="2616120" imgH="355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208088" y="2438400"/>
                        <a:ext cx="6727825" cy="914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Content Placeholder 1"/>
          <p:cNvSpPr>
            <a:spLocks noGrp="1"/>
          </p:cNvSpPr>
          <p:nvPr>
            <p:ph idx="1"/>
          </p:nvPr>
        </p:nvSpPr>
        <p:spPr>
          <a:xfrm>
            <a:off x="304800" y="3657600"/>
            <a:ext cx="8382000" cy="2514600"/>
          </a:xfrm>
        </p:spPr>
        <p:txBody>
          <a:bodyPr/>
          <a:lstStyle/>
          <a:p>
            <a:pPr>
              <a:buBlip>
                <a:blip r:embed="rId6"/>
              </a:buBlip>
            </a:pPr>
            <a:r>
              <a:rPr lang="en-US" sz="2400" dirty="0" smtClean="0"/>
              <a:t>This score is typically calculated assuming multinomial distributions for the variables and </a:t>
            </a:r>
            <a:r>
              <a:rPr lang="en-US" sz="2400" dirty="0" err="1" smtClean="0"/>
              <a:t>Dirichlet</a:t>
            </a:r>
            <a:r>
              <a:rPr lang="en-US" sz="2400" dirty="0" smtClean="0"/>
              <a:t> priors on the parameters.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179231"/>
              </p:ext>
            </p:extLst>
          </p:nvPr>
        </p:nvGraphicFramePr>
        <p:xfrm>
          <a:off x="2857500" y="1295400"/>
          <a:ext cx="3429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9" name="Equation" r:id="rId7" imgW="1333440" imgH="266400" progId="Equation.DSMT4">
                  <p:embed/>
                </p:oleObj>
              </mc:Choice>
              <mc:Fallback>
                <p:oleObj name="Equation" r:id="rId7" imgW="1333440" imgH="2664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00" y="1295400"/>
                        <a:ext cx="34290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914400" y="2438400"/>
            <a:ext cx="7119627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595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uild="p"/>
      <p:bldP spid="18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Bayesian methods</a:t>
            </a:r>
            <a:endParaRPr lang="en-US" dirty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3103593"/>
              </p:ext>
            </p:extLst>
          </p:nvPr>
        </p:nvGraphicFramePr>
        <p:xfrm>
          <a:off x="1208088" y="2438400"/>
          <a:ext cx="6727825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77" name="Equation" r:id="rId4" imgW="2616120" imgH="355320" progId="Equation.DSMT4">
                  <p:embed/>
                </p:oleObj>
              </mc:Choice>
              <mc:Fallback>
                <p:oleObj name="Equation" r:id="rId4" imgW="2616120" imgH="355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208088" y="2438400"/>
                        <a:ext cx="6727825" cy="914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Content Placeholder 1"/>
          <p:cNvSpPr>
            <a:spLocks noGrp="1"/>
          </p:cNvSpPr>
          <p:nvPr>
            <p:ph idx="1"/>
          </p:nvPr>
        </p:nvSpPr>
        <p:spPr>
          <a:xfrm>
            <a:off x="304800" y="3657600"/>
            <a:ext cx="8382000" cy="2514600"/>
          </a:xfrm>
        </p:spPr>
        <p:txBody>
          <a:bodyPr/>
          <a:lstStyle/>
          <a:p>
            <a:pPr>
              <a:buBlip>
                <a:blip r:embed="rId6"/>
              </a:buBlip>
            </a:pPr>
            <a:r>
              <a:rPr lang="en-US" sz="2400" dirty="0" smtClean="0"/>
              <a:t>This score is typically calculated assuming multinomial distributions for the variables and </a:t>
            </a:r>
            <a:r>
              <a:rPr lang="en-US" sz="2400" dirty="0" err="1" smtClean="0"/>
              <a:t>Dirichlet</a:t>
            </a:r>
            <a:r>
              <a:rPr lang="en-US" sz="2400" dirty="0" smtClean="0"/>
              <a:t> priors on the parameters.</a:t>
            </a:r>
          </a:p>
          <a:p>
            <a:pPr>
              <a:buBlip>
                <a:blip r:embed="rId6"/>
              </a:buBlip>
            </a:pPr>
            <a:r>
              <a:rPr lang="en-US" sz="2400" dirty="0" smtClean="0"/>
              <a:t>For those distributions and priors satisfying certain (not-too-restrictive) properties, the Bayesian score can easily be expressed in a more palatable form.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2754162"/>
              </p:ext>
            </p:extLst>
          </p:nvPr>
        </p:nvGraphicFramePr>
        <p:xfrm>
          <a:off x="2857500" y="1295400"/>
          <a:ext cx="3429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78" name="Equation" r:id="rId7" imgW="1333440" imgH="266400" progId="Equation.DSMT4">
                  <p:embed/>
                </p:oleObj>
              </mc:Choice>
              <mc:Fallback>
                <p:oleObj name="Equation" r:id="rId7" imgW="1333440" imgH="266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00" y="1295400"/>
                        <a:ext cx="34290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-114300" y="-76200"/>
            <a:ext cx="9448800" cy="7010400"/>
          </a:xfrm>
          <a:prstGeom prst="rect">
            <a:avLst/>
          </a:prstGeom>
          <a:solidFill>
            <a:schemeClr val="bg1">
              <a:lumMod val="85000"/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381000" y="2133600"/>
            <a:ext cx="8534400" cy="2093268"/>
          </a:xfrm>
          <a:prstGeom prst="roundRect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4938272"/>
              </p:ext>
            </p:extLst>
          </p:nvPr>
        </p:nvGraphicFramePr>
        <p:xfrm>
          <a:off x="575468" y="2895600"/>
          <a:ext cx="8145463" cy="1189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79" name="Equation" r:id="rId9" imgW="5041800" imgH="736560" progId="Equation.DSMT4">
                  <p:embed/>
                </p:oleObj>
              </mc:Choice>
              <mc:Fallback>
                <p:oleObj name="Equation" r:id="rId9" imgW="5041800" imgH="736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75468" y="2895600"/>
                        <a:ext cx="8145463" cy="1189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762001" y="2286000"/>
            <a:ext cx="76961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+mj-lt"/>
              </a:rPr>
              <a:t>“Easy” and “palatable” are relative terms…</a:t>
            </a:r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84877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 animBg="1"/>
      <p:bldP spid="8" grpId="1" animBg="1"/>
      <p:bldP spid="9" grpId="0"/>
      <p:bldP spid="9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 – hospitals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295400" y="3162300"/>
            <a:ext cx="1447800" cy="6858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Emergency department</a:t>
            </a:r>
            <a:endParaRPr lang="en-US" b="1" dirty="0"/>
          </a:p>
        </p:txBody>
      </p:sp>
      <p:sp>
        <p:nvSpPr>
          <p:cNvPr id="5" name="Rounded Rectangle 4"/>
          <p:cNvSpPr/>
          <p:nvPr/>
        </p:nvSpPr>
        <p:spPr>
          <a:xfrm>
            <a:off x="3723118" y="4038600"/>
            <a:ext cx="1447800" cy="6858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Operating room</a:t>
            </a:r>
            <a:endParaRPr lang="en-US" b="1" dirty="0"/>
          </a:p>
        </p:txBody>
      </p:sp>
      <p:sp>
        <p:nvSpPr>
          <p:cNvPr id="6" name="Rounded Rectangle 5"/>
          <p:cNvSpPr/>
          <p:nvPr/>
        </p:nvSpPr>
        <p:spPr>
          <a:xfrm>
            <a:off x="6096000" y="1714500"/>
            <a:ext cx="1447800" cy="6858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Intensive Care Unit</a:t>
            </a:r>
            <a:endParaRPr lang="en-US" b="1" dirty="0"/>
          </a:p>
        </p:txBody>
      </p:sp>
      <p:sp>
        <p:nvSpPr>
          <p:cNvPr id="7" name="Rounded Rectangle 6"/>
          <p:cNvSpPr/>
          <p:nvPr/>
        </p:nvSpPr>
        <p:spPr>
          <a:xfrm>
            <a:off x="6096000" y="4648200"/>
            <a:ext cx="1447800" cy="6858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Medical Floor</a:t>
            </a:r>
            <a:endParaRPr lang="en-US" b="1" dirty="0"/>
          </a:p>
        </p:txBody>
      </p:sp>
      <p:cxnSp>
        <p:nvCxnSpPr>
          <p:cNvPr id="10" name="Elbow Connector 9"/>
          <p:cNvCxnSpPr>
            <a:stCxn id="4" idx="3"/>
            <a:endCxn id="6" idx="1"/>
          </p:cNvCxnSpPr>
          <p:nvPr/>
        </p:nvCxnSpPr>
        <p:spPr>
          <a:xfrm flipV="1">
            <a:off x="2743200" y="2057400"/>
            <a:ext cx="3352800" cy="1447800"/>
          </a:xfrm>
          <a:prstGeom prst="bentConnector3">
            <a:avLst/>
          </a:prstGeom>
          <a:ln w="28575">
            <a:solidFill>
              <a:srgbClr val="00B05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762000" y="1295400"/>
            <a:ext cx="7543800" cy="4495800"/>
          </a:xfrm>
          <a:prstGeom prst="roundRect">
            <a:avLst/>
          </a:prstGeom>
          <a:noFill/>
          <a:ln>
            <a:prstDash val="lgDash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3" name="Straight Arrow Connector 12"/>
          <p:cNvCxnSpPr>
            <a:endCxn id="4" idx="1"/>
          </p:cNvCxnSpPr>
          <p:nvPr/>
        </p:nvCxnSpPr>
        <p:spPr>
          <a:xfrm>
            <a:off x="457200" y="3505200"/>
            <a:ext cx="838200" cy="0"/>
          </a:xfrm>
          <a:prstGeom prst="straightConnector1">
            <a:avLst/>
          </a:prstGeom>
          <a:ln w="28575">
            <a:solidFill>
              <a:srgbClr val="00B05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Elbow Connector 15"/>
          <p:cNvCxnSpPr>
            <a:stCxn id="6" idx="3"/>
            <a:endCxn id="7" idx="3"/>
          </p:cNvCxnSpPr>
          <p:nvPr/>
        </p:nvCxnSpPr>
        <p:spPr>
          <a:xfrm>
            <a:off x="7543800" y="2057400"/>
            <a:ext cx="12700" cy="2933700"/>
          </a:xfrm>
          <a:prstGeom prst="bentConnector3">
            <a:avLst>
              <a:gd name="adj1" fmla="val 1800000"/>
            </a:avLst>
          </a:prstGeom>
          <a:ln w="28575">
            <a:solidFill>
              <a:srgbClr val="00B05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7" idx="2"/>
          </p:cNvCxnSpPr>
          <p:nvPr/>
        </p:nvCxnSpPr>
        <p:spPr>
          <a:xfrm>
            <a:off x="6819900" y="5334000"/>
            <a:ext cx="0" cy="990600"/>
          </a:xfrm>
          <a:prstGeom prst="straightConnector1">
            <a:avLst/>
          </a:prstGeom>
          <a:ln w="28575">
            <a:solidFill>
              <a:srgbClr val="00B05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4751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example</a:t>
            </a:r>
            <a:endParaRPr lang="en-US" dirty="0"/>
          </a:p>
        </p:txBody>
      </p:sp>
      <p:grpSp>
        <p:nvGrpSpPr>
          <p:cNvPr id="37" name="Group 36"/>
          <p:cNvGrpSpPr/>
          <p:nvPr/>
        </p:nvGrpSpPr>
        <p:grpSpPr>
          <a:xfrm>
            <a:off x="2400300" y="1028700"/>
            <a:ext cx="4343400" cy="2171700"/>
            <a:chOff x="914400" y="2133600"/>
            <a:chExt cx="7315200" cy="3657600"/>
          </a:xfrm>
        </p:grpSpPr>
        <p:sp>
          <p:nvSpPr>
            <p:cNvPr id="4" name="Oval 3"/>
            <p:cNvSpPr/>
            <p:nvPr/>
          </p:nvSpPr>
          <p:spPr>
            <a:xfrm>
              <a:off x="4533900" y="2133600"/>
              <a:ext cx="1943100" cy="838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2000" dirty="0" smtClean="0"/>
                <a:t>Season</a:t>
              </a:r>
              <a:endParaRPr lang="en-US" sz="2000" dirty="0"/>
            </a:p>
          </p:txBody>
        </p:sp>
        <p:sp>
          <p:nvSpPr>
            <p:cNvPr id="8" name="Oval 7"/>
            <p:cNvSpPr/>
            <p:nvPr/>
          </p:nvSpPr>
          <p:spPr>
            <a:xfrm>
              <a:off x="2590800" y="3505200"/>
              <a:ext cx="1943100" cy="838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2000" dirty="0" smtClean="0"/>
                <a:t>Flu</a:t>
              </a:r>
              <a:endParaRPr lang="en-US" sz="2000" dirty="0"/>
            </a:p>
          </p:txBody>
        </p:sp>
        <p:sp>
          <p:nvSpPr>
            <p:cNvPr id="9" name="Oval 8"/>
            <p:cNvSpPr/>
            <p:nvPr/>
          </p:nvSpPr>
          <p:spPr>
            <a:xfrm>
              <a:off x="6286500" y="3514458"/>
              <a:ext cx="1943100" cy="838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600" dirty="0" err="1" smtClean="0"/>
                <a:t>Hayfever</a:t>
              </a:r>
              <a:endParaRPr lang="en-US" sz="1600" dirty="0"/>
            </a:p>
          </p:txBody>
        </p:sp>
        <p:sp>
          <p:nvSpPr>
            <p:cNvPr id="10" name="Oval 9"/>
            <p:cNvSpPr/>
            <p:nvPr/>
          </p:nvSpPr>
          <p:spPr>
            <a:xfrm>
              <a:off x="914400" y="4953000"/>
              <a:ext cx="1943100" cy="838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 smtClean="0"/>
                <a:t>Muscle pain</a:t>
              </a:r>
              <a:endParaRPr lang="en-US" sz="1400" dirty="0"/>
            </a:p>
          </p:txBody>
        </p:sp>
        <p:sp>
          <p:nvSpPr>
            <p:cNvPr id="11" name="Oval 10"/>
            <p:cNvSpPr/>
            <p:nvPr/>
          </p:nvSpPr>
          <p:spPr>
            <a:xfrm>
              <a:off x="4381501" y="4888832"/>
              <a:ext cx="1943101" cy="838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 smtClean="0"/>
                <a:t>Congestion</a:t>
              </a:r>
              <a:endParaRPr lang="en-US" sz="1400" dirty="0"/>
            </a:p>
          </p:txBody>
        </p:sp>
        <p:cxnSp>
          <p:nvCxnSpPr>
            <p:cNvPr id="24" name="Curved Connector 23"/>
            <p:cNvCxnSpPr>
              <a:stCxn id="4" idx="4"/>
              <a:endCxn id="8" idx="0"/>
            </p:cNvCxnSpPr>
            <p:nvPr/>
          </p:nvCxnSpPr>
          <p:spPr>
            <a:xfrm rot="5400000">
              <a:off x="4267200" y="2266950"/>
              <a:ext cx="533400" cy="1943100"/>
            </a:xfrm>
            <a:prstGeom prst="curvedConnector3">
              <a:avLst/>
            </a:prstGeom>
            <a:ln w="34925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urved Connector 24"/>
            <p:cNvCxnSpPr>
              <a:stCxn id="4" idx="4"/>
              <a:endCxn id="9" idx="0"/>
            </p:cNvCxnSpPr>
            <p:nvPr/>
          </p:nvCxnSpPr>
          <p:spPr>
            <a:xfrm rot="16200000" flipH="1">
              <a:off x="6110421" y="2366829"/>
              <a:ext cx="542658" cy="1752600"/>
            </a:xfrm>
            <a:prstGeom prst="curvedConnector3">
              <a:avLst>
                <a:gd name="adj1" fmla="val 50000"/>
              </a:avLst>
            </a:prstGeom>
            <a:ln w="34925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urved Connector 27"/>
            <p:cNvCxnSpPr>
              <a:stCxn id="8" idx="4"/>
              <a:endCxn id="10" idx="0"/>
            </p:cNvCxnSpPr>
            <p:nvPr/>
          </p:nvCxnSpPr>
          <p:spPr>
            <a:xfrm rot="5400000">
              <a:off x="2419350" y="3810000"/>
              <a:ext cx="609600" cy="1676400"/>
            </a:xfrm>
            <a:prstGeom prst="curvedConnector3">
              <a:avLst>
                <a:gd name="adj1" fmla="val 50000"/>
              </a:avLst>
            </a:prstGeom>
            <a:ln w="34925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Curved Connector 30"/>
            <p:cNvCxnSpPr>
              <a:stCxn id="8" idx="4"/>
              <a:endCxn id="11" idx="0"/>
            </p:cNvCxnSpPr>
            <p:nvPr/>
          </p:nvCxnSpPr>
          <p:spPr>
            <a:xfrm rot="16200000" flipH="1">
              <a:off x="4184985" y="3720766"/>
              <a:ext cx="545432" cy="1790700"/>
            </a:xfrm>
            <a:prstGeom prst="curvedConnector3">
              <a:avLst>
                <a:gd name="adj1" fmla="val 50000"/>
              </a:avLst>
            </a:prstGeom>
            <a:ln w="34925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Curved Connector 33"/>
            <p:cNvCxnSpPr>
              <a:stCxn id="9" idx="4"/>
              <a:endCxn id="11" idx="0"/>
            </p:cNvCxnSpPr>
            <p:nvPr/>
          </p:nvCxnSpPr>
          <p:spPr>
            <a:xfrm rot="5400000">
              <a:off x="6037464" y="3668246"/>
              <a:ext cx="536175" cy="1904999"/>
            </a:xfrm>
            <a:prstGeom prst="curvedConnector3">
              <a:avLst>
                <a:gd name="adj1" fmla="val 50000"/>
              </a:avLst>
            </a:prstGeom>
            <a:ln w="34925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6066738"/>
              </p:ext>
            </p:extLst>
          </p:nvPr>
        </p:nvGraphicFramePr>
        <p:xfrm>
          <a:off x="5029200" y="3383280"/>
          <a:ext cx="33528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685800"/>
                <a:gridCol w="609600"/>
                <a:gridCol w="685800"/>
                <a:gridCol w="609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solidFill>
                            <a:schemeClr val="tx1"/>
                          </a:solidFill>
                        </a:rPr>
                        <a:t>ILL</a:t>
                      </a:r>
                      <a:endParaRPr lang="en-US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WIN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SPR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FAL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Flu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.6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.4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.05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.2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4587288"/>
              </p:ext>
            </p:extLst>
          </p:nvPr>
        </p:nvGraphicFramePr>
        <p:xfrm>
          <a:off x="5486400" y="4724400"/>
          <a:ext cx="2133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"/>
                <a:gridCol w="533400"/>
                <a:gridCol w="609600"/>
                <a:gridCol w="533400"/>
              </a:tblGrid>
              <a:tr h="370840"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solidFill>
                            <a:schemeClr val="tx1"/>
                          </a:solidFill>
                        </a:rPr>
                        <a:t>CON.</a:t>
                      </a:r>
                      <a:endParaRPr lang="en-US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Hay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gridSpan="2"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 hMerge="1"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r>
                        <a:rPr lang="en-US" dirty="0" smtClean="0"/>
                        <a:t>    Flu</a:t>
                      </a:r>
                      <a:endParaRPr lang="en-US" dirty="0"/>
                    </a:p>
                  </a:txBody>
                  <a:tcPr vert="vert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.9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.8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.95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6039513"/>
              </p:ext>
            </p:extLst>
          </p:nvPr>
        </p:nvGraphicFramePr>
        <p:xfrm>
          <a:off x="1905000" y="4953000"/>
          <a:ext cx="16764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"/>
                <a:gridCol w="533400"/>
                <a:gridCol w="6858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M.P.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Prob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Flu</a:t>
                      </a:r>
                      <a:endParaRPr lang="en-US" dirty="0"/>
                    </a:p>
                  </a:txBody>
                  <a:tcPr vert="vert"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.9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7190926"/>
              </p:ext>
            </p:extLst>
          </p:nvPr>
        </p:nvGraphicFramePr>
        <p:xfrm>
          <a:off x="838200" y="3657600"/>
          <a:ext cx="3429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685800"/>
                <a:gridCol w="685800"/>
                <a:gridCol w="685800"/>
                <a:gridCol w="6096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WIN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SPR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FAL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Prob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.50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.21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.16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.13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6573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81000" y="1752600"/>
            <a:ext cx="8229600" cy="1143000"/>
          </a:xfrm>
          <a:prstGeom prst="roundRect">
            <a:avLst/>
          </a:prstGeom>
          <a:solidFill>
            <a:srgbClr val="3333B2"/>
          </a:solidFill>
          <a:ln>
            <a:solidFill>
              <a:srgbClr val="3333B2"/>
            </a:solidFill>
          </a:ln>
          <a:effectLst>
            <a:outerShdw blurRad="114300" dist="1524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09600" y="1905000"/>
            <a:ext cx="7772400" cy="838200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dirty="0" smtClean="0"/>
              <a:t>Motivating Results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09600" y="4419600"/>
            <a:ext cx="7772400" cy="838200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dirty="0" smtClean="0"/>
              <a:t>Motivating Results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939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plan</a:t>
            </a:r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1524000" y="2362200"/>
            <a:ext cx="2286000" cy="2286000"/>
            <a:chOff x="533400" y="2362200"/>
            <a:chExt cx="2286000" cy="2286000"/>
          </a:xfrm>
        </p:grpSpPr>
        <p:cxnSp>
          <p:nvCxnSpPr>
            <p:cNvPr id="20" name="Straight Arrow Connector 19"/>
            <p:cNvCxnSpPr/>
            <p:nvPr/>
          </p:nvCxnSpPr>
          <p:spPr>
            <a:xfrm flipV="1">
              <a:off x="533400" y="2362200"/>
              <a:ext cx="0" cy="2286000"/>
            </a:xfrm>
            <a:prstGeom prst="straightConnector1">
              <a:avLst/>
            </a:prstGeom>
            <a:ln w="317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 rot="5400000" flipV="1">
              <a:off x="1676400" y="3479800"/>
              <a:ext cx="0" cy="2286000"/>
            </a:xfrm>
            <a:prstGeom prst="straightConnector1">
              <a:avLst/>
            </a:prstGeom>
            <a:ln w="317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3"/>
          <p:cNvGrpSpPr/>
          <p:nvPr/>
        </p:nvGrpSpPr>
        <p:grpSpPr>
          <a:xfrm>
            <a:off x="5334000" y="2362200"/>
            <a:ext cx="2286000" cy="2286000"/>
            <a:chOff x="6629400" y="2362200"/>
            <a:chExt cx="2286000" cy="2286000"/>
          </a:xfrm>
        </p:grpSpPr>
        <p:cxnSp>
          <p:nvCxnSpPr>
            <p:cNvPr id="26" name="Straight Arrow Connector 25"/>
            <p:cNvCxnSpPr/>
            <p:nvPr/>
          </p:nvCxnSpPr>
          <p:spPr>
            <a:xfrm flipV="1">
              <a:off x="6629400" y="2362200"/>
              <a:ext cx="0" cy="2286000"/>
            </a:xfrm>
            <a:prstGeom prst="straightConnector1">
              <a:avLst/>
            </a:prstGeom>
            <a:ln w="317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 rot="5400000" flipV="1">
              <a:off x="7772400" y="3479800"/>
              <a:ext cx="0" cy="2286000"/>
            </a:xfrm>
            <a:prstGeom prst="straightConnector1">
              <a:avLst/>
            </a:prstGeom>
            <a:ln w="317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TextBox 28"/>
          <p:cNvSpPr txBox="1"/>
          <p:nvPr/>
        </p:nvSpPr>
        <p:spPr>
          <a:xfrm>
            <a:off x="1676400" y="46482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j-lt"/>
              </a:rPr>
              <a:t>ED Length of Stay</a:t>
            </a:r>
            <a:endParaRPr lang="en-US" dirty="0"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62335" y="2678668"/>
            <a:ext cx="461665" cy="1893332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r>
              <a:rPr lang="en-US" dirty="0" smtClean="0">
                <a:latin typeface="+mj-lt"/>
              </a:rPr>
              <a:t>ICU Length of Stay</a:t>
            </a:r>
            <a:endParaRPr lang="en-US" dirty="0"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490865" y="4659868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j-lt"/>
              </a:rPr>
              <a:t>ED Length of Stay</a:t>
            </a:r>
            <a:endParaRPr lang="en-US" dirty="0"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876800" y="2690336"/>
            <a:ext cx="461665" cy="1893332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r>
              <a:rPr lang="en-US" dirty="0" smtClean="0">
                <a:latin typeface="+mj-lt"/>
              </a:rPr>
              <a:t>ICU Length of Stay</a:t>
            </a:r>
            <a:endParaRPr lang="en-US" dirty="0">
              <a:latin typeface="+mj-lt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1676400" y="2438400"/>
            <a:ext cx="1828800" cy="18054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5478165" y="3637002"/>
            <a:ext cx="1913235" cy="6301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752600" y="1824335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+mj-lt"/>
              </a:rPr>
              <a:t>Without TCU</a:t>
            </a:r>
            <a:endParaRPr lang="en-US" sz="2400" b="1" dirty="0">
              <a:latin typeface="+mj-lt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486400" y="1824335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+mj-lt"/>
              </a:rPr>
              <a:t>With TCU</a:t>
            </a:r>
            <a:endParaRPr lang="en-US" sz="24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08028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25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problem &amp; the solution</a:t>
            </a:r>
            <a:endParaRPr lang="en-US" dirty="0"/>
          </a:p>
        </p:txBody>
      </p:sp>
      <p:sp>
        <p:nvSpPr>
          <p:cNvPr id="49" name="Rounded Rectangle 48"/>
          <p:cNvSpPr/>
          <p:nvPr/>
        </p:nvSpPr>
        <p:spPr>
          <a:xfrm>
            <a:off x="1587500" y="3380232"/>
            <a:ext cx="1447800" cy="6858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ED Length-of-stay</a:t>
            </a:r>
            <a:endParaRPr lang="en-US" b="1" dirty="0"/>
          </a:p>
        </p:txBody>
      </p:sp>
      <p:sp>
        <p:nvSpPr>
          <p:cNvPr id="50" name="Rounded Rectangle 49"/>
          <p:cNvSpPr/>
          <p:nvPr/>
        </p:nvSpPr>
        <p:spPr>
          <a:xfrm>
            <a:off x="5791200" y="3377057"/>
            <a:ext cx="1447800" cy="6858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ICU Length-of-stay</a:t>
            </a:r>
            <a:endParaRPr lang="en-US" b="1" dirty="0"/>
          </a:p>
        </p:txBody>
      </p:sp>
      <p:sp>
        <p:nvSpPr>
          <p:cNvPr id="53" name="Cloud 52"/>
          <p:cNvSpPr/>
          <p:nvPr/>
        </p:nvSpPr>
        <p:spPr>
          <a:xfrm>
            <a:off x="3276600" y="1627632"/>
            <a:ext cx="2286000" cy="1295400"/>
          </a:xfrm>
          <a:prstGeom prst="cloud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Gravity of illness</a:t>
            </a:r>
            <a:endParaRPr lang="en-US" b="1" dirty="0"/>
          </a:p>
        </p:txBody>
      </p:sp>
      <p:cxnSp>
        <p:nvCxnSpPr>
          <p:cNvPr id="55" name="Elbow Connector 54"/>
          <p:cNvCxnSpPr>
            <a:stCxn id="49" idx="3"/>
            <a:endCxn id="50" idx="1"/>
          </p:cNvCxnSpPr>
          <p:nvPr/>
        </p:nvCxnSpPr>
        <p:spPr>
          <a:xfrm flipV="1">
            <a:off x="3035300" y="3719957"/>
            <a:ext cx="2755900" cy="3175"/>
          </a:xfrm>
          <a:prstGeom prst="bentConnector3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Elbow Connector 56"/>
          <p:cNvCxnSpPr>
            <a:stCxn id="53" idx="2"/>
            <a:endCxn id="49" idx="0"/>
          </p:cNvCxnSpPr>
          <p:nvPr/>
        </p:nvCxnSpPr>
        <p:spPr>
          <a:xfrm rot="10800000" flipV="1">
            <a:off x="2311401" y="2275332"/>
            <a:ext cx="972291" cy="1104900"/>
          </a:xfrm>
          <a:prstGeom prst="bentConnector2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Elbow Connector 58"/>
          <p:cNvCxnSpPr>
            <a:stCxn id="53" idx="0"/>
            <a:endCxn id="50" idx="0"/>
          </p:cNvCxnSpPr>
          <p:nvPr/>
        </p:nvCxnSpPr>
        <p:spPr>
          <a:xfrm>
            <a:off x="5560695" y="2275332"/>
            <a:ext cx="954405" cy="1101725"/>
          </a:xfrm>
          <a:prstGeom prst="bentConnector2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4157472" y="3421991"/>
            <a:ext cx="6949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latin typeface="+mj-lt"/>
              </a:rPr>
              <a:t>+</a:t>
            </a:r>
            <a:endParaRPr lang="en-US" sz="6600" b="1" dirty="0">
              <a:latin typeface="+mj-lt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6515100" y="1532231"/>
            <a:ext cx="6949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latin typeface="+mj-lt"/>
              </a:rPr>
              <a:t>+</a:t>
            </a:r>
            <a:endParaRPr lang="en-US" sz="6600" b="1" dirty="0">
              <a:latin typeface="+mj-lt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1616456" y="1552654"/>
            <a:ext cx="6949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latin typeface="+mj-lt"/>
              </a:rPr>
              <a:t>–</a:t>
            </a:r>
            <a:endParaRPr lang="en-US" sz="6600" b="1" dirty="0">
              <a:latin typeface="+mj-lt"/>
            </a:endParaRPr>
          </a:p>
        </p:txBody>
      </p:sp>
      <p:sp>
        <p:nvSpPr>
          <p:cNvPr id="73" name="Rounded Rectangle 72"/>
          <p:cNvSpPr/>
          <p:nvPr/>
        </p:nvSpPr>
        <p:spPr>
          <a:xfrm>
            <a:off x="1592072" y="5013960"/>
            <a:ext cx="1447800" cy="68580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ICU Congested?</a:t>
            </a:r>
            <a:endParaRPr lang="en-US" b="1" dirty="0"/>
          </a:p>
        </p:txBody>
      </p:sp>
      <p:cxnSp>
        <p:nvCxnSpPr>
          <p:cNvPr id="75" name="Elbow Connector 74"/>
          <p:cNvCxnSpPr>
            <a:stCxn id="73" idx="0"/>
            <a:endCxn id="49" idx="2"/>
          </p:cNvCxnSpPr>
          <p:nvPr/>
        </p:nvCxnSpPr>
        <p:spPr>
          <a:xfrm rot="16200000" flipV="1">
            <a:off x="1839722" y="4537710"/>
            <a:ext cx="947928" cy="4572"/>
          </a:xfrm>
          <a:prstGeom prst="bentConnector3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1730756" y="3954732"/>
            <a:ext cx="6949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latin typeface="+mj-lt"/>
              </a:rPr>
              <a:t>+</a:t>
            </a:r>
            <a:endParaRPr lang="en-US" sz="6600" b="1" dirty="0">
              <a:latin typeface="+mj-lt"/>
            </a:endParaRPr>
          </a:p>
        </p:txBody>
      </p:sp>
      <p:sp>
        <p:nvSpPr>
          <p:cNvPr id="79" name="Cloud 78"/>
          <p:cNvSpPr/>
          <p:nvPr/>
        </p:nvSpPr>
        <p:spPr>
          <a:xfrm>
            <a:off x="6580632" y="4876800"/>
            <a:ext cx="2286000" cy="1295400"/>
          </a:xfrm>
          <a:prstGeom prst="cloud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Hospital in question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85331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69" grpId="0"/>
      <p:bldP spid="70" grpId="0"/>
      <p:bldP spid="73" grpId="0" animBg="1"/>
      <p:bldP spid="76" grpId="0"/>
      <p:bldP spid="79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problem &amp; the solution</a:t>
            </a:r>
            <a:endParaRPr lang="en-US" dirty="0"/>
          </a:p>
        </p:txBody>
      </p:sp>
      <p:sp>
        <p:nvSpPr>
          <p:cNvPr id="73" name="Rounded Rectangle 72"/>
          <p:cNvSpPr/>
          <p:nvPr/>
        </p:nvSpPr>
        <p:spPr>
          <a:xfrm>
            <a:off x="7010400" y="2500884"/>
            <a:ext cx="1447800" cy="68580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ICU Congested</a:t>
            </a:r>
            <a:endParaRPr lang="en-US" b="1" dirty="0"/>
          </a:p>
        </p:txBody>
      </p:sp>
      <p:sp>
        <p:nvSpPr>
          <p:cNvPr id="15" name="Rounded Rectangle 14"/>
          <p:cNvSpPr/>
          <p:nvPr/>
        </p:nvSpPr>
        <p:spPr>
          <a:xfrm>
            <a:off x="5715000" y="2819400"/>
            <a:ext cx="1447800" cy="6858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ED Length-of-stay</a:t>
            </a:r>
            <a:endParaRPr lang="en-US" b="1" dirty="0"/>
          </a:p>
        </p:txBody>
      </p:sp>
      <p:sp>
        <p:nvSpPr>
          <p:cNvPr id="16" name="Rounded Rectangle 15"/>
          <p:cNvSpPr/>
          <p:nvPr/>
        </p:nvSpPr>
        <p:spPr>
          <a:xfrm>
            <a:off x="457200" y="2476500"/>
            <a:ext cx="1447800" cy="68580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ICU not Congested</a:t>
            </a:r>
            <a:endParaRPr lang="en-US" b="1" dirty="0"/>
          </a:p>
        </p:txBody>
      </p:sp>
      <p:sp>
        <p:nvSpPr>
          <p:cNvPr id="49" name="Rounded Rectangle 48"/>
          <p:cNvSpPr/>
          <p:nvPr/>
        </p:nvSpPr>
        <p:spPr>
          <a:xfrm>
            <a:off x="1760728" y="2819400"/>
            <a:ext cx="1447800" cy="6858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ED Length-of-stay</a:t>
            </a:r>
            <a:endParaRPr lang="en-US" b="1" dirty="0"/>
          </a:p>
        </p:txBody>
      </p:sp>
      <p:sp>
        <p:nvSpPr>
          <p:cNvPr id="17" name="Cloud 16"/>
          <p:cNvSpPr/>
          <p:nvPr/>
        </p:nvSpPr>
        <p:spPr>
          <a:xfrm>
            <a:off x="1547368" y="1660854"/>
            <a:ext cx="1856232" cy="1051865"/>
          </a:xfrm>
          <a:prstGeom prst="cloud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Gravity of illness</a:t>
            </a:r>
            <a:endParaRPr lang="en-US" b="1" dirty="0"/>
          </a:p>
        </p:txBody>
      </p:sp>
      <p:sp>
        <p:nvSpPr>
          <p:cNvPr id="18" name="Cloud 17"/>
          <p:cNvSpPr/>
          <p:nvPr/>
        </p:nvSpPr>
        <p:spPr>
          <a:xfrm>
            <a:off x="5562600" y="1660854"/>
            <a:ext cx="1856232" cy="1051865"/>
          </a:xfrm>
          <a:prstGeom prst="cloud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Gravity of illness</a:t>
            </a:r>
            <a:endParaRPr lang="en-US" b="1" dirty="0"/>
          </a:p>
        </p:txBody>
      </p:sp>
      <p:cxnSp>
        <p:nvCxnSpPr>
          <p:cNvPr id="4" name="Straight Arrow Connector 3"/>
          <p:cNvCxnSpPr>
            <a:stCxn id="17" idx="0"/>
            <a:endCxn id="18" idx="2"/>
          </p:cNvCxnSpPr>
          <p:nvPr/>
        </p:nvCxnSpPr>
        <p:spPr>
          <a:xfrm>
            <a:off x="3402053" y="2186787"/>
            <a:ext cx="2166305" cy="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>
            <a:stCxn id="49" idx="3"/>
            <a:endCxn id="15" idx="1"/>
          </p:cNvCxnSpPr>
          <p:nvPr/>
        </p:nvCxnSpPr>
        <p:spPr>
          <a:xfrm>
            <a:off x="3208528" y="3162300"/>
            <a:ext cx="2506472" cy="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765369" y="1844886"/>
            <a:ext cx="16448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+mj-lt"/>
              </a:rPr>
              <a:t>No</a:t>
            </a:r>
            <a:r>
              <a:rPr lang="en-US" dirty="0" smtClean="0">
                <a:latin typeface="+mj-lt"/>
              </a:rPr>
              <a:t> significant difference</a:t>
            </a:r>
            <a:endParaRPr lang="en-US" dirty="0">
              <a:latin typeface="+mj-lt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733800" y="2819400"/>
            <a:ext cx="16448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+mj-lt"/>
              </a:rPr>
              <a:t>Yes</a:t>
            </a:r>
            <a:r>
              <a:rPr lang="en-US" dirty="0" smtClean="0">
                <a:latin typeface="+mj-lt"/>
              </a:rPr>
              <a:t> significant difference</a:t>
            </a:r>
            <a:endParaRPr lang="en-US" dirty="0">
              <a:latin typeface="+mj-lt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1751584" y="5181600"/>
            <a:ext cx="1447800" cy="6858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ICU Length-of-stay</a:t>
            </a:r>
            <a:endParaRPr lang="en-US" b="1" dirty="0"/>
          </a:p>
        </p:txBody>
      </p:sp>
      <p:sp>
        <p:nvSpPr>
          <p:cNvPr id="26" name="Rounded Rectangle 25"/>
          <p:cNvSpPr/>
          <p:nvPr/>
        </p:nvSpPr>
        <p:spPr>
          <a:xfrm>
            <a:off x="5715000" y="5181600"/>
            <a:ext cx="1447800" cy="6858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ICU Length-of-stay</a:t>
            </a:r>
            <a:endParaRPr lang="en-US" b="1" dirty="0"/>
          </a:p>
        </p:txBody>
      </p:sp>
      <p:cxnSp>
        <p:nvCxnSpPr>
          <p:cNvPr id="11" name="Elbow Connector 10"/>
          <p:cNvCxnSpPr>
            <a:stCxn id="49" idx="2"/>
            <a:endCxn id="25" idx="0"/>
          </p:cNvCxnSpPr>
          <p:nvPr/>
        </p:nvCxnSpPr>
        <p:spPr>
          <a:xfrm rot="5400000">
            <a:off x="1641856" y="4338828"/>
            <a:ext cx="1676400" cy="9144"/>
          </a:xfrm>
          <a:prstGeom prst="bentConnector3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5" idx="2"/>
            <a:endCxn id="26" idx="0"/>
          </p:cNvCxnSpPr>
          <p:nvPr/>
        </p:nvCxnSpPr>
        <p:spPr>
          <a:xfrm>
            <a:off x="6438900" y="3505200"/>
            <a:ext cx="0" cy="167640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2316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animBg="1"/>
      <p:bldP spid="15" grpId="0" animBg="1"/>
      <p:bldP spid="16" grpId="0" animBg="1"/>
      <p:bldP spid="49" grpId="0" animBg="1"/>
      <p:bldP spid="17" grpId="0" animBg="1"/>
      <p:bldP spid="18" grpId="0" animBg="1"/>
      <p:bldP spid="7" grpId="0"/>
      <p:bldP spid="24" grpId="0"/>
      <p:bldP spid="25" grpId="0" animBg="1"/>
      <p:bldP spid="26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problem – technical version</a:t>
            </a:r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914400" y="1066800"/>
            <a:ext cx="1447800" cy="6858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ICU Length-of-stay</a:t>
            </a:r>
            <a:endParaRPr lang="en-US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2514600" y="797004"/>
            <a:ext cx="6949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>
                <a:latin typeface="+mj-lt"/>
              </a:rPr>
              <a:t>=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8737905"/>
              </p:ext>
            </p:extLst>
          </p:nvPr>
        </p:nvGraphicFramePr>
        <p:xfrm>
          <a:off x="3241675" y="1063625"/>
          <a:ext cx="612775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99" name="Equation" r:id="rId4" imgW="126720" imgH="126720" progId="Equation.DSMT4">
                  <p:embed/>
                </p:oleObj>
              </mc:Choice>
              <mc:Fallback>
                <p:oleObj name="Equation" r:id="rId4" imgW="126720" imgH="126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241675" y="1063625"/>
                        <a:ext cx="612775" cy="612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Rounded Rectangle 23"/>
          <p:cNvSpPr/>
          <p:nvPr/>
        </p:nvSpPr>
        <p:spPr>
          <a:xfrm>
            <a:off x="3886200" y="1049298"/>
            <a:ext cx="1447800" cy="6858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ED Length-of-stay</a:t>
            </a:r>
            <a:endParaRPr lang="en-US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5486400" y="797004"/>
            <a:ext cx="6949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latin typeface="+mj-lt"/>
              </a:rPr>
              <a:t>+</a:t>
            </a:r>
            <a:endParaRPr lang="en-US" sz="6600" b="1" dirty="0">
              <a:latin typeface="+mj-lt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6324600" y="1049298"/>
            <a:ext cx="1447800" cy="6858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7041034"/>
              </p:ext>
            </p:extLst>
          </p:nvPr>
        </p:nvGraphicFramePr>
        <p:xfrm>
          <a:off x="6772275" y="1085850"/>
          <a:ext cx="550863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00" name="Equation" r:id="rId6" imgW="114120" imgH="126720" progId="Equation.DSMT4">
                  <p:embed/>
                </p:oleObj>
              </mc:Choice>
              <mc:Fallback>
                <p:oleObj name="Equation" r:id="rId6" imgW="114120" imgH="1267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2275" y="1085850"/>
                        <a:ext cx="550863" cy="612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ounded Rectangle 26"/>
          <p:cNvSpPr/>
          <p:nvPr/>
        </p:nvSpPr>
        <p:spPr>
          <a:xfrm>
            <a:off x="3733800" y="2438400"/>
            <a:ext cx="1447800" cy="6858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Gravity of illness</a:t>
            </a:r>
            <a:endParaRPr lang="en-US" b="1" dirty="0"/>
          </a:p>
        </p:txBody>
      </p:sp>
      <p:sp>
        <p:nvSpPr>
          <p:cNvPr id="28" name="Rounded Rectangle 27"/>
          <p:cNvSpPr/>
          <p:nvPr/>
        </p:nvSpPr>
        <p:spPr>
          <a:xfrm>
            <a:off x="5596128" y="2438400"/>
            <a:ext cx="1447800" cy="6858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Hospital in question</a:t>
            </a:r>
            <a:endParaRPr lang="en-US" b="1" dirty="0"/>
          </a:p>
        </p:txBody>
      </p:sp>
      <p:sp>
        <p:nvSpPr>
          <p:cNvPr id="29" name="Rounded Rectangle 28"/>
          <p:cNvSpPr/>
          <p:nvPr/>
        </p:nvSpPr>
        <p:spPr>
          <a:xfrm>
            <a:off x="7467600" y="2438400"/>
            <a:ext cx="1447800" cy="6858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etc...</a:t>
            </a:r>
            <a:endParaRPr lang="en-US" b="1" dirty="0"/>
          </a:p>
        </p:txBody>
      </p:sp>
      <p:cxnSp>
        <p:nvCxnSpPr>
          <p:cNvPr id="7" name="Curved Connector 6"/>
          <p:cNvCxnSpPr>
            <a:stCxn id="26" idx="2"/>
            <a:endCxn id="27" idx="0"/>
          </p:cNvCxnSpPr>
          <p:nvPr/>
        </p:nvCxnSpPr>
        <p:spPr>
          <a:xfrm rot="5400000">
            <a:off x="5401449" y="791349"/>
            <a:ext cx="703302" cy="2590800"/>
          </a:xfrm>
          <a:prstGeom prst="curvedConnector3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urved Connector 8"/>
          <p:cNvCxnSpPr>
            <a:stCxn id="26" idx="2"/>
            <a:endCxn id="28" idx="0"/>
          </p:cNvCxnSpPr>
          <p:nvPr/>
        </p:nvCxnSpPr>
        <p:spPr>
          <a:xfrm rot="5400000">
            <a:off x="6332613" y="1722513"/>
            <a:ext cx="703302" cy="728472"/>
          </a:xfrm>
          <a:prstGeom prst="curvedConnector3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urved Connector 10"/>
          <p:cNvCxnSpPr>
            <a:stCxn id="26" idx="2"/>
            <a:endCxn id="29" idx="0"/>
          </p:cNvCxnSpPr>
          <p:nvPr/>
        </p:nvCxnSpPr>
        <p:spPr>
          <a:xfrm rot="16200000" flipH="1">
            <a:off x="7268349" y="1515249"/>
            <a:ext cx="703302" cy="1143000"/>
          </a:xfrm>
          <a:prstGeom prst="curvedConnector3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Elbow Connector 12"/>
          <p:cNvCxnSpPr>
            <a:stCxn id="27" idx="1"/>
            <a:endCxn id="24" idx="2"/>
          </p:cNvCxnSpPr>
          <p:nvPr/>
        </p:nvCxnSpPr>
        <p:spPr>
          <a:xfrm rot="10800000" flipH="1">
            <a:off x="3733800" y="1735098"/>
            <a:ext cx="876300" cy="1046202"/>
          </a:xfrm>
          <a:prstGeom prst="bentConnector4">
            <a:avLst>
              <a:gd name="adj1" fmla="val -26087"/>
              <a:gd name="adj2" fmla="val 66388"/>
            </a:avLst>
          </a:prstGeom>
          <a:ln w="3492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9395303"/>
              </p:ext>
            </p:extLst>
          </p:nvPr>
        </p:nvGraphicFramePr>
        <p:xfrm>
          <a:off x="963613" y="3886200"/>
          <a:ext cx="7216775" cy="782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01" name="Equation" r:id="rId8" imgW="2577960" imgH="279360" progId="Equation.DSMT4">
                  <p:embed/>
                </p:oleObj>
              </mc:Choice>
              <mc:Fallback>
                <p:oleObj name="Equation" r:id="rId8" imgW="2577960" imgH="2793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3613" y="3886200"/>
                        <a:ext cx="7216775" cy="782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0112615"/>
              </p:ext>
            </p:extLst>
          </p:nvPr>
        </p:nvGraphicFramePr>
        <p:xfrm>
          <a:off x="2884488" y="5160963"/>
          <a:ext cx="3375025" cy="782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02" name="Equation" r:id="rId10" imgW="1206360" imgH="279360" progId="Equation.DSMT4">
                  <p:embed/>
                </p:oleObj>
              </mc:Choice>
              <mc:Fallback>
                <p:oleObj name="Equation" r:id="rId10" imgW="1206360" imgH="27936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4488" y="5160963"/>
                        <a:ext cx="3375025" cy="782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Rectangle 36"/>
          <p:cNvSpPr/>
          <p:nvPr/>
        </p:nvSpPr>
        <p:spPr>
          <a:xfrm>
            <a:off x="838200" y="3886200"/>
            <a:ext cx="7500627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835617" y="5029200"/>
            <a:ext cx="7500627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27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29" grpId="0" animBg="1"/>
      <p:bldP spid="37" grpId="0" animBg="1"/>
      <p:bldP spid="39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solution – technical version</a:t>
            </a:r>
            <a:endParaRPr lang="en-US" dirty="0"/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6235300"/>
              </p:ext>
            </p:extLst>
          </p:nvPr>
        </p:nvGraphicFramePr>
        <p:xfrm>
          <a:off x="2457450" y="1604963"/>
          <a:ext cx="4227513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29" name="Equation" r:id="rId4" imgW="1663560" imgH="177480" progId="Equation.DSMT4">
                  <p:embed/>
                </p:oleObj>
              </mc:Choice>
              <mc:Fallback>
                <p:oleObj name="Equation" r:id="rId4" imgW="166356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7450" y="1604963"/>
                        <a:ext cx="4227513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228600" y="990600"/>
            <a:ext cx="86867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Consider fitting the following model.</a:t>
            </a:r>
            <a:endParaRPr lang="en-US" sz="2800" dirty="0">
              <a:latin typeface="+mj-lt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28600" y="2133600"/>
            <a:ext cx="86867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In ordinary-least squares, we’d take the covariance of both sides with EDLOS, to obtain</a:t>
            </a:r>
            <a:endParaRPr lang="en-US" sz="2800" dirty="0">
              <a:latin typeface="+mj-lt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28601" y="4419600"/>
            <a:ext cx="86867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Instead, take the covariance of each side with </a:t>
            </a:r>
            <a:r>
              <a:rPr lang="en-US" sz="2800" i="1" dirty="0" smtClean="0">
                <a:latin typeface="+mj-lt"/>
              </a:rPr>
              <a:t>I</a:t>
            </a:r>
            <a:r>
              <a:rPr lang="en-US" sz="2800" dirty="0" smtClean="0">
                <a:latin typeface="+mj-lt"/>
              </a:rPr>
              <a:t>, to obtain</a:t>
            </a:r>
            <a:endParaRPr lang="en-US" sz="2800" dirty="0">
              <a:latin typeface="+mj-lt"/>
            </a:endParaRPr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2123168"/>
              </p:ext>
            </p:extLst>
          </p:nvPr>
        </p:nvGraphicFramePr>
        <p:xfrm>
          <a:off x="715963" y="3181350"/>
          <a:ext cx="7712075" cy="1162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30" name="Equation" r:id="rId6" imgW="3035160" imgH="457200" progId="Equation.DSMT4">
                  <p:embed/>
                </p:oleObj>
              </mc:Choice>
              <mc:Fallback>
                <p:oleObj name="Equation" r:id="rId6" imgW="3035160" imgH="4572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963" y="3181350"/>
                        <a:ext cx="7712075" cy="1162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9711911"/>
              </p:ext>
            </p:extLst>
          </p:nvPr>
        </p:nvGraphicFramePr>
        <p:xfrm>
          <a:off x="1844675" y="5086350"/>
          <a:ext cx="5453063" cy="1162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31" name="Equation" r:id="rId8" imgW="2145960" imgH="457200" progId="Equation.DSMT4">
                  <p:embed/>
                </p:oleObj>
              </mc:Choice>
              <mc:Fallback>
                <p:oleObj name="Equation" r:id="rId8" imgW="2145960" imgH="4572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4675" y="5086350"/>
                        <a:ext cx="5453063" cy="1162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Rectangle 33"/>
          <p:cNvSpPr/>
          <p:nvPr/>
        </p:nvSpPr>
        <p:spPr>
          <a:xfrm>
            <a:off x="609600" y="3200400"/>
            <a:ext cx="7729227" cy="1143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618641" y="5105400"/>
            <a:ext cx="7729227" cy="1143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532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34" grpId="0" animBg="1"/>
      <p:bldP spid="35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solution – technical version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1000780"/>
            <a:ext cx="86867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We can divide both sides by the variance of </a:t>
            </a:r>
            <a:r>
              <a:rPr lang="en-US" sz="2800" i="1" dirty="0" smtClean="0">
                <a:latin typeface="+mj-lt"/>
              </a:rPr>
              <a:t>I</a:t>
            </a:r>
            <a:endParaRPr lang="en-US" sz="2800" dirty="0">
              <a:latin typeface="+mj-lt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3179902"/>
              </p:ext>
            </p:extLst>
          </p:nvPr>
        </p:nvGraphicFramePr>
        <p:xfrm>
          <a:off x="471488" y="1504950"/>
          <a:ext cx="8199437" cy="1162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67" name="Equation" r:id="rId4" imgW="3225600" imgH="457200" progId="Equation.DSMT4">
                  <p:embed/>
                </p:oleObj>
              </mc:Choice>
              <mc:Fallback>
                <p:oleObj name="Equation" r:id="rId4" imgW="3225600" imgH="45720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488" y="1504950"/>
                        <a:ext cx="8199437" cy="1162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28599" y="2667000"/>
            <a:ext cx="86867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We can write this as</a:t>
            </a:r>
            <a:endParaRPr lang="en-US" sz="2800" dirty="0">
              <a:latin typeface="+mj-lt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1638899"/>
              </p:ext>
            </p:extLst>
          </p:nvPr>
        </p:nvGraphicFramePr>
        <p:xfrm>
          <a:off x="1546225" y="3040062"/>
          <a:ext cx="1227138" cy="1227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68" name="Equation" r:id="rId6" imgW="482400" imgH="482400" progId="Equation.DSMT4">
                  <p:embed/>
                </p:oleObj>
              </mc:Choice>
              <mc:Fallback>
                <p:oleObj name="Equation" r:id="rId6" imgW="482400" imgH="482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6225" y="3040062"/>
                        <a:ext cx="1227138" cy="1227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3763292"/>
              </p:ext>
            </p:extLst>
          </p:nvPr>
        </p:nvGraphicFramePr>
        <p:xfrm>
          <a:off x="4337050" y="3040063"/>
          <a:ext cx="3290888" cy="1227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69" name="Equation" r:id="rId8" imgW="1295280" imgH="482400" progId="Equation.DSMT4">
                  <p:embed/>
                </p:oleObj>
              </mc:Choice>
              <mc:Fallback>
                <p:oleObj name="Equation" r:id="rId8" imgW="1295280" imgH="482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7050" y="3040063"/>
                        <a:ext cx="3290888" cy="1227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228598" y="4201180"/>
            <a:ext cx="86867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j-lt"/>
              </a:rPr>
              <a:t>Suppose we carry out regression (1) above, and then…</a:t>
            </a:r>
            <a:endParaRPr lang="en-US" sz="2800" dirty="0">
              <a:latin typeface="+mj-lt"/>
            </a:endParaRPr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4180604"/>
              </p:ext>
            </p:extLst>
          </p:nvPr>
        </p:nvGraphicFramePr>
        <p:xfrm>
          <a:off x="2714625" y="4765675"/>
          <a:ext cx="3714750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70" name="Equation" r:id="rId10" imgW="1460160" imgH="253800" progId="Equation.DSMT4">
                  <p:embed/>
                </p:oleObj>
              </mc:Choice>
              <mc:Fallback>
                <p:oleObj name="Equation" r:id="rId10" imgW="1460160" imgH="253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4625" y="4765675"/>
                        <a:ext cx="3714750" cy="644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7678438"/>
              </p:ext>
            </p:extLst>
          </p:nvPr>
        </p:nvGraphicFramePr>
        <p:xfrm>
          <a:off x="2536825" y="5251450"/>
          <a:ext cx="4070350" cy="1225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71" name="Equation" r:id="rId12" imgW="1600200" imgH="482400" progId="Equation.DSMT4">
                  <p:embed/>
                </p:oleObj>
              </mc:Choice>
              <mc:Fallback>
                <p:oleObj name="Equation" r:id="rId12" imgW="1600200" imgH="4824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6825" y="5251450"/>
                        <a:ext cx="4070350" cy="1225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9"/>
          <p:cNvSpPr/>
          <p:nvPr/>
        </p:nvSpPr>
        <p:spPr>
          <a:xfrm>
            <a:off x="4114800" y="1524000"/>
            <a:ext cx="4452627" cy="1143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609600" y="3124200"/>
            <a:ext cx="7729227" cy="1143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581186" y="4724400"/>
            <a:ext cx="7729227" cy="76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81185" y="5486400"/>
            <a:ext cx="7729227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297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/>
      <p:bldP spid="20" grpId="0" animBg="1"/>
      <p:bldP spid="21" grpId="0" animBg="1"/>
      <p:bldP spid="22" grpId="0" animBg="1"/>
      <p:bldP spid="23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TCU Data</a:t>
            </a:r>
            <a:endParaRPr lang="en-US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5432719"/>
              </p:ext>
            </p:extLst>
          </p:nvPr>
        </p:nvGraphicFramePr>
        <p:xfrm>
          <a:off x="1636713" y="1219200"/>
          <a:ext cx="587375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46" name="Equation" r:id="rId4" imgW="2311200" imgH="279360" progId="Equation.DSMT4">
                  <p:embed/>
                </p:oleObj>
              </mc:Choice>
              <mc:Fallback>
                <p:oleObj name="Equation" r:id="rId4" imgW="2311200" imgH="27936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6713" y="1219200"/>
                        <a:ext cx="587375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ounded Rectangle 9"/>
          <p:cNvSpPr/>
          <p:nvPr/>
        </p:nvSpPr>
        <p:spPr>
          <a:xfrm>
            <a:off x="471948" y="2182761"/>
            <a:ext cx="8190271" cy="39525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Removed for Confidentiality Reasons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26677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81000" y="1752600"/>
            <a:ext cx="8229600" cy="1502044"/>
          </a:xfrm>
          <a:prstGeom prst="roundRect">
            <a:avLst/>
          </a:prstGeom>
          <a:solidFill>
            <a:srgbClr val="3333B2"/>
          </a:solidFill>
          <a:ln>
            <a:solidFill>
              <a:srgbClr val="3333B2"/>
            </a:solidFill>
          </a:ln>
          <a:effectLst>
            <a:outerShdw blurRad="114300" dist="1524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09600" y="1734522"/>
            <a:ext cx="7772400" cy="838200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dirty="0" smtClean="0"/>
              <a:t>First Results with Bayesian Networks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9401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 – hospitals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295400" y="3162300"/>
            <a:ext cx="1447800" cy="6858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Emergency department</a:t>
            </a:r>
            <a:endParaRPr lang="en-US" b="1" dirty="0"/>
          </a:p>
        </p:txBody>
      </p:sp>
      <p:sp>
        <p:nvSpPr>
          <p:cNvPr id="5" name="Rounded Rectangle 4"/>
          <p:cNvSpPr/>
          <p:nvPr/>
        </p:nvSpPr>
        <p:spPr>
          <a:xfrm>
            <a:off x="3723118" y="4038600"/>
            <a:ext cx="1447800" cy="6858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Operating room</a:t>
            </a:r>
            <a:endParaRPr lang="en-US" b="1" dirty="0"/>
          </a:p>
        </p:txBody>
      </p:sp>
      <p:sp>
        <p:nvSpPr>
          <p:cNvPr id="6" name="Rounded Rectangle 5"/>
          <p:cNvSpPr/>
          <p:nvPr/>
        </p:nvSpPr>
        <p:spPr>
          <a:xfrm>
            <a:off x="6096000" y="1714500"/>
            <a:ext cx="1447800" cy="6858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Intensive Care Unit</a:t>
            </a:r>
            <a:endParaRPr lang="en-US" b="1" dirty="0"/>
          </a:p>
        </p:txBody>
      </p:sp>
      <p:sp>
        <p:nvSpPr>
          <p:cNvPr id="7" name="Rounded Rectangle 6"/>
          <p:cNvSpPr/>
          <p:nvPr/>
        </p:nvSpPr>
        <p:spPr>
          <a:xfrm>
            <a:off x="6096000" y="4648200"/>
            <a:ext cx="1447800" cy="6858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Medical Floor</a:t>
            </a:r>
            <a:endParaRPr lang="en-US" b="1" dirty="0"/>
          </a:p>
        </p:txBody>
      </p:sp>
      <p:cxnSp>
        <p:nvCxnSpPr>
          <p:cNvPr id="10" name="Elbow Connector 9"/>
          <p:cNvCxnSpPr>
            <a:stCxn id="5" idx="3"/>
            <a:endCxn id="7" idx="1"/>
          </p:cNvCxnSpPr>
          <p:nvPr/>
        </p:nvCxnSpPr>
        <p:spPr>
          <a:xfrm>
            <a:off x="5170918" y="4381500"/>
            <a:ext cx="925082" cy="609600"/>
          </a:xfrm>
          <a:prstGeom prst="bentConnector3">
            <a:avLst/>
          </a:prstGeom>
          <a:ln w="28575">
            <a:solidFill>
              <a:srgbClr val="00B05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762000" y="1295400"/>
            <a:ext cx="7543800" cy="4495800"/>
          </a:xfrm>
          <a:prstGeom prst="roundRect">
            <a:avLst/>
          </a:prstGeom>
          <a:noFill/>
          <a:ln>
            <a:prstDash val="lgDash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3" name="Straight Arrow Connector 12"/>
          <p:cNvCxnSpPr>
            <a:endCxn id="5" idx="1"/>
          </p:cNvCxnSpPr>
          <p:nvPr/>
        </p:nvCxnSpPr>
        <p:spPr>
          <a:xfrm>
            <a:off x="381000" y="4381500"/>
            <a:ext cx="3342118" cy="0"/>
          </a:xfrm>
          <a:prstGeom prst="straightConnector1">
            <a:avLst/>
          </a:prstGeom>
          <a:ln w="28575">
            <a:solidFill>
              <a:srgbClr val="00B05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7" idx="2"/>
          </p:cNvCxnSpPr>
          <p:nvPr/>
        </p:nvCxnSpPr>
        <p:spPr>
          <a:xfrm>
            <a:off x="6819900" y="5334000"/>
            <a:ext cx="0" cy="990600"/>
          </a:xfrm>
          <a:prstGeom prst="straightConnector1">
            <a:avLst/>
          </a:prstGeom>
          <a:ln w="28575">
            <a:solidFill>
              <a:srgbClr val="00B05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1259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Excluded effects</a:t>
            </a:r>
            <a:endParaRPr lang="en-US" dirty="0"/>
          </a:p>
        </p:txBody>
      </p:sp>
      <p:sp>
        <p:nvSpPr>
          <p:cNvPr id="29" name="Rounded Rectangle 28"/>
          <p:cNvSpPr/>
          <p:nvPr/>
        </p:nvSpPr>
        <p:spPr>
          <a:xfrm>
            <a:off x="471948" y="1219200"/>
            <a:ext cx="8190271" cy="49161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Removed for Confidentiality Reasons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84781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</a:t>
            </a:r>
            <a:endParaRPr lang="en-US" dirty="0"/>
          </a:p>
        </p:txBody>
      </p:sp>
      <p:sp>
        <p:nvSpPr>
          <p:cNvPr id="51" name="Rounded Rectangle 50"/>
          <p:cNvSpPr/>
          <p:nvPr/>
        </p:nvSpPr>
        <p:spPr>
          <a:xfrm>
            <a:off x="471948" y="1219200"/>
            <a:ext cx="8190271" cy="49161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Removed for Confidentiality Reasons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19171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81000" y="1752600"/>
            <a:ext cx="8229600" cy="1143000"/>
          </a:xfrm>
          <a:prstGeom prst="roundRect">
            <a:avLst/>
          </a:prstGeom>
          <a:solidFill>
            <a:srgbClr val="3333B2"/>
          </a:solidFill>
          <a:ln>
            <a:solidFill>
              <a:srgbClr val="3333B2"/>
            </a:solidFill>
          </a:ln>
          <a:effectLst>
            <a:outerShdw blurRad="114300" dist="1524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09600" y="1905000"/>
            <a:ext cx="7772400" cy="838200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dirty="0" smtClean="0"/>
              <a:t>Where to?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127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Simplify, simplify, simplify…</a:t>
            </a:r>
            <a:endParaRPr lang="en-US" dirty="0"/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304800" y="1172706"/>
            <a:ext cx="8382000" cy="4375688"/>
          </a:xfrm>
        </p:spPr>
        <p:txBody>
          <a:bodyPr/>
          <a:lstStyle/>
          <a:p>
            <a:pPr>
              <a:lnSpc>
                <a:spcPct val="120000"/>
              </a:lnSpc>
              <a:buBlip>
                <a:blip r:embed="rId3"/>
              </a:buBlip>
            </a:pPr>
            <a:r>
              <a:rPr lang="en-US" sz="2800" dirty="0" smtClean="0"/>
              <a:t>Looks at specific pathways rather than entire data sets</a:t>
            </a:r>
          </a:p>
          <a:p>
            <a:pPr lvl="1">
              <a:lnSpc>
                <a:spcPct val="120000"/>
              </a:lnSpc>
              <a:buBlip>
                <a:blip r:embed="rId3"/>
              </a:buBlip>
            </a:pPr>
            <a:r>
              <a:rPr lang="en-US" sz="2400" dirty="0" smtClean="0"/>
              <a:t>Operating room </a:t>
            </a:r>
            <a:r>
              <a:rPr lang="en-US" sz="2400" dirty="0" smtClean="0">
                <a:sym typeface="Euclid Symbol"/>
              </a:rPr>
              <a:t> TCU </a:t>
            </a:r>
            <a:r>
              <a:rPr lang="en-US" sz="2400" i="1" dirty="0" smtClean="0">
                <a:sym typeface="Euclid Symbol"/>
              </a:rPr>
              <a:t>vs.</a:t>
            </a:r>
            <a:r>
              <a:rPr lang="en-US" sz="2400" dirty="0" smtClean="0">
                <a:sym typeface="Euclid Symbol"/>
              </a:rPr>
              <a:t> Operating room  ICU.</a:t>
            </a:r>
          </a:p>
          <a:p>
            <a:pPr lvl="1">
              <a:lnSpc>
                <a:spcPct val="120000"/>
              </a:lnSpc>
              <a:buBlip>
                <a:blip r:embed="rId3"/>
              </a:buBlip>
            </a:pPr>
            <a:r>
              <a:rPr lang="en-US" sz="2400" dirty="0" smtClean="0">
                <a:sym typeface="Euclid Symbol"/>
              </a:rPr>
              <a:t>How TCUs affect the </a:t>
            </a:r>
            <a:r>
              <a:rPr lang="en-US" sz="2400" dirty="0">
                <a:sym typeface="Euclid Symbol"/>
              </a:rPr>
              <a:t>Operating room  ICU</a:t>
            </a:r>
            <a:r>
              <a:rPr lang="en-US" sz="2400" dirty="0" smtClean="0">
                <a:sym typeface="Euclid Symbol"/>
              </a:rPr>
              <a:t> pathway.</a:t>
            </a:r>
          </a:p>
          <a:p>
            <a:pPr lvl="1">
              <a:lnSpc>
                <a:spcPct val="120000"/>
              </a:lnSpc>
              <a:buBlip>
                <a:blip r:embed="rId3"/>
              </a:buBlip>
            </a:pPr>
            <a:r>
              <a:rPr lang="en-US" sz="2400" dirty="0" smtClean="0">
                <a:sym typeface="Euclid Symbol"/>
              </a:rPr>
              <a:t>When considering ICU patients, look at ICU readmission</a:t>
            </a:r>
          </a:p>
          <a:p>
            <a:pPr>
              <a:lnSpc>
                <a:spcPct val="120000"/>
              </a:lnSpc>
              <a:buBlip>
                <a:blip r:embed="rId3"/>
              </a:buBlip>
            </a:pPr>
            <a:r>
              <a:rPr lang="en-US" sz="2800" dirty="0" smtClean="0">
                <a:sym typeface="Euclid Symbol"/>
              </a:rPr>
              <a:t>Look at specific types of patients (cardiac, for example – especially in hospital 24)</a:t>
            </a:r>
          </a:p>
          <a:p>
            <a:pPr>
              <a:lnSpc>
                <a:spcPct val="120000"/>
              </a:lnSpc>
              <a:buBlip>
                <a:blip r:embed="rId3"/>
              </a:buBlip>
            </a:pPr>
            <a:r>
              <a:rPr lang="en-US" sz="2800" dirty="0" smtClean="0">
                <a:sym typeface="Euclid Symbol"/>
              </a:rPr>
              <a:t>Explore different types of methods for fitting Bayesian networks (</a:t>
            </a:r>
            <a:r>
              <a:rPr lang="en-US" sz="2800" dirty="0" err="1" smtClean="0">
                <a:sym typeface="Euclid Symbol"/>
              </a:rPr>
              <a:t>ie</a:t>
            </a:r>
            <a:r>
              <a:rPr lang="en-US" sz="2800" dirty="0" smtClean="0">
                <a:sym typeface="Euclid Symbol"/>
              </a:rPr>
              <a:t>: structural or Bayesian approaches)</a:t>
            </a:r>
          </a:p>
          <a:p>
            <a:pPr>
              <a:lnSpc>
                <a:spcPct val="120000"/>
              </a:lnSpc>
              <a:buBlip>
                <a:blip r:embed="rId3"/>
              </a:buBlip>
            </a:pPr>
            <a:r>
              <a:rPr lang="en-US" sz="2800" dirty="0" smtClean="0">
                <a:sym typeface="Euclid Symbol"/>
              </a:rPr>
              <a:t>Obtain more data in regard to capacities</a:t>
            </a:r>
          </a:p>
          <a:p>
            <a:pPr>
              <a:buBlip>
                <a:blip r:embed="rId3"/>
              </a:buBlip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920631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 – hospitals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295400" y="3162300"/>
            <a:ext cx="1447800" cy="6858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Emergency department</a:t>
            </a:r>
            <a:endParaRPr lang="en-US" b="1" dirty="0"/>
          </a:p>
        </p:txBody>
      </p:sp>
      <p:sp>
        <p:nvSpPr>
          <p:cNvPr id="5" name="Rounded Rectangle 4"/>
          <p:cNvSpPr/>
          <p:nvPr/>
        </p:nvSpPr>
        <p:spPr>
          <a:xfrm>
            <a:off x="3723118" y="4038600"/>
            <a:ext cx="1447800" cy="6858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Operating room</a:t>
            </a:r>
            <a:endParaRPr lang="en-US" b="1" dirty="0"/>
          </a:p>
        </p:txBody>
      </p:sp>
      <p:sp>
        <p:nvSpPr>
          <p:cNvPr id="6" name="Rounded Rectangle 5"/>
          <p:cNvSpPr/>
          <p:nvPr/>
        </p:nvSpPr>
        <p:spPr>
          <a:xfrm>
            <a:off x="6096000" y="1714500"/>
            <a:ext cx="1447800" cy="6858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Intensive Care Unit</a:t>
            </a:r>
            <a:endParaRPr lang="en-US" b="1" dirty="0"/>
          </a:p>
        </p:txBody>
      </p:sp>
      <p:sp>
        <p:nvSpPr>
          <p:cNvPr id="7" name="Rounded Rectangle 6"/>
          <p:cNvSpPr/>
          <p:nvPr/>
        </p:nvSpPr>
        <p:spPr>
          <a:xfrm>
            <a:off x="6096000" y="4648200"/>
            <a:ext cx="1447800" cy="6858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Medical Floor</a:t>
            </a:r>
            <a:endParaRPr lang="en-US" b="1" dirty="0"/>
          </a:p>
        </p:txBody>
      </p:sp>
      <p:cxnSp>
        <p:nvCxnSpPr>
          <p:cNvPr id="10" name="Elbow Connector 9"/>
          <p:cNvCxnSpPr>
            <a:stCxn id="5" idx="3"/>
            <a:endCxn id="6" idx="1"/>
          </p:cNvCxnSpPr>
          <p:nvPr/>
        </p:nvCxnSpPr>
        <p:spPr>
          <a:xfrm flipV="1">
            <a:off x="5170918" y="2057400"/>
            <a:ext cx="925082" cy="2324100"/>
          </a:xfrm>
          <a:prstGeom prst="bentConnector3">
            <a:avLst/>
          </a:prstGeom>
          <a:ln w="28575">
            <a:solidFill>
              <a:srgbClr val="00B05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762000" y="1295400"/>
            <a:ext cx="7543800" cy="4495800"/>
          </a:xfrm>
          <a:prstGeom prst="roundRect">
            <a:avLst/>
          </a:prstGeom>
          <a:noFill/>
          <a:ln>
            <a:prstDash val="lgDash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3" name="Straight Arrow Connector 12"/>
          <p:cNvCxnSpPr>
            <a:endCxn id="5" idx="1"/>
          </p:cNvCxnSpPr>
          <p:nvPr/>
        </p:nvCxnSpPr>
        <p:spPr>
          <a:xfrm>
            <a:off x="381000" y="4381500"/>
            <a:ext cx="3342118" cy="0"/>
          </a:xfrm>
          <a:prstGeom prst="straightConnector1">
            <a:avLst/>
          </a:prstGeom>
          <a:ln w="28575">
            <a:solidFill>
              <a:srgbClr val="00B05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7" idx="2"/>
          </p:cNvCxnSpPr>
          <p:nvPr/>
        </p:nvCxnSpPr>
        <p:spPr>
          <a:xfrm>
            <a:off x="6819900" y="5334000"/>
            <a:ext cx="0" cy="990600"/>
          </a:xfrm>
          <a:prstGeom prst="straightConnector1">
            <a:avLst/>
          </a:prstGeom>
          <a:ln w="28575">
            <a:solidFill>
              <a:srgbClr val="00B05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6" idx="2"/>
            <a:endCxn id="7" idx="0"/>
          </p:cNvCxnSpPr>
          <p:nvPr/>
        </p:nvCxnSpPr>
        <p:spPr>
          <a:xfrm>
            <a:off x="6819900" y="2400300"/>
            <a:ext cx="0" cy="2247900"/>
          </a:xfrm>
          <a:prstGeom prst="straightConnector1">
            <a:avLst/>
          </a:prstGeom>
          <a:ln w="28575">
            <a:solidFill>
              <a:srgbClr val="00B05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9560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 – hospitals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295400" y="3162300"/>
            <a:ext cx="1447800" cy="6858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Emergency department</a:t>
            </a:r>
            <a:endParaRPr lang="en-US" b="1" dirty="0"/>
          </a:p>
        </p:txBody>
      </p:sp>
      <p:sp>
        <p:nvSpPr>
          <p:cNvPr id="5" name="Rounded Rectangle 4"/>
          <p:cNvSpPr/>
          <p:nvPr/>
        </p:nvSpPr>
        <p:spPr>
          <a:xfrm>
            <a:off x="3723118" y="4038600"/>
            <a:ext cx="1447800" cy="6858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Operating room</a:t>
            </a:r>
            <a:endParaRPr lang="en-US" b="1" dirty="0"/>
          </a:p>
        </p:txBody>
      </p:sp>
      <p:sp>
        <p:nvSpPr>
          <p:cNvPr id="6" name="Rounded Rectangle 5"/>
          <p:cNvSpPr/>
          <p:nvPr/>
        </p:nvSpPr>
        <p:spPr>
          <a:xfrm>
            <a:off x="6096000" y="1714500"/>
            <a:ext cx="1447800" cy="6858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Intensive Care Unit</a:t>
            </a:r>
            <a:endParaRPr lang="en-US" b="1" dirty="0"/>
          </a:p>
        </p:txBody>
      </p:sp>
      <p:sp>
        <p:nvSpPr>
          <p:cNvPr id="7" name="Rounded Rectangle 6"/>
          <p:cNvSpPr/>
          <p:nvPr/>
        </p:nvSpPr>
        <p:spPr>
          <a:xfrm>
            <a:off x="6096000" y="4648200"/>
            <a:ext cx="1447800" cy="685800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Medical Floor</a:t>
            </a:r>
            <a:endParaRPr lang="en-US" b="1" dirty="0"/>
          </a:p>
        </p:txBody>
      </p:sp>
      <p:sp>
        <p:nvSpPr>
          <p:cNvPr id="8" name="Rounded Rectangle 7"/>
          <p:cNvSpPr/>
          <p:nvPr/>
        </p:nvSpPr>
        <p:spPr>
          <a:xfrm>
            <a:off x="6096000" y="3162300"/>
            <a:ext cx="1447800" cy="685800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TransitionalCare</a:t>
            </a:r>
            <a:r>
              <a:rPr lang="en-US" b="1" dirty="0" smtClean="0"/>
              <a:t> Unit</a:t>
            </a:r>
            <a:endParaRPr lang="en-US" b="1" dirty="0"/>
          </a:p>
        </p:txBody>
      </p:sp>
      <p:sp>
        <p:nvSpPr>
          <p:cNvPr id="11" name="Rounded Rectangle 10"/>
          <p:cNvSpPr/>
          <p:nvPr/>
        </p:nvSpPr>
        <p:spPr>
          <a:xfrm>
            <a:off x="762000" y="1295400"/>
            <a:ext cx="7543800" cy="4495800"/>
          </a:xfrm>
          <a:prstGeom prst="roundRect">
            <a:avLst/>
          </a:prstGeom>
          <a:noFill/>
          <a:ln>
            <a:prstDash val="lgDash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294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914400" y="2286000"/>
            <a:ext cx="7391400" cy="23622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/>
              <a:t>Does the “introduction” of </a:t>
            </a:r>
            <a:r>
              <a:rPr lang="en-US" sz="3600" dirty="0" smtClean="0"/>
              <a:t>Transitional Care </a:t>
            </a:r>
            <a:r>
              <a:rPr lang="en-US" sz="3600" dirty="0"/>
              <a:t>Units (TCUs) </a:t>
            </a:r>
            <a:r>
              <a:rPr lang="en-US" sz="3600" dirty="0" smtClean="0"/>
              <a:t>“improve” the “quality” of a </a:t>
            </a:r>
            <a:r>
              <a:rPr lang="en-US" sz="3600" dirty="0"/>
              <a:t>hospital?</a:t>
            </a:r>
          </a:p>
        </p:txBody>
      </p:sp>
    </p:spTree>
    <p:extLst>
      <p:ext uri="{BB962C8B-B14F-4D97-AF65-F5344CB8AC3E}">
        <p14:creationId xmlns:p14="http://schemas.microsoft.com/office/powerpoint/2010/main" val="192529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Literature</a:t>
            </a:r>
            <a:endParaRPr lang="en-US" dirty="0"/>
          </a:p>
        </p:txBody>
      </p:sp>
      <p:sp>
        <p:nvSpPr>
          <p:cNvPr id="14" name="Content Placeholder 1"/>
          <p:cNvSpPr>
            <a:spLocks noGrp="1"/>
          </p:cNvSpPr>
          <p:nvPr>
            <p:ph idx="1"/>
          </p:nvPr>
        </p:nvSpPr>
        <p:spPr>
          <a:xfrm>
            <a:off x="304800" y="1117309"/>
            <a:ext cx="8382000" cy="4953000"/>
          </a:xfrm>
        </p:spPr>
        <p:txBody>
          <a:bodyPr/>
          <a:lstStyle/>
          <a:p>
            <a:pPr>
              <a:buBlip>
                <a:blip r:embed="rId3"/>
              </a:buBlip>
            </a:pPr>
            <a:r>
              <a:rPr lang="en-US" sz="2800" dirty="0" smtClean="0"/>
              <a:t>TCUs are good…</a:t>
            </a:r>
          </a:p>
          <a:p>
            <a:pPr lvl="1">
              <a:buBlip>
                <a:blip r:embed="rId3"/>
              </a:buBlip>
            </a:pPr>
            <a:r>
              <a:rPr lang="en-US" sz="2400" dirty="0" smtClean="0"/>
              <a:t>K. M. Stacy. Progressive Care Units: Different but the Same. </a:t>
            </a:r>
            <a:r>
              <a:rPr lang="en-US" sz="2400" i="1" dirty="0" smtClean="0"/>
              <a:t>Critical Care Nurse</a:t>
            </a:r>
            <a:endParaRPr lang="en-US" sz="2400" dirty="0"/>
          </a:p>
          <a:p>
            <a:pPr lvl="1">
              <a:buBlip>
                <a:blip r:embed="rId3"/>
              </a:buBlip>
            </a:pPr>
            <a:r>
              <a:rPr lang="en-US" sz="2400" dirty="0" smtClean="0"/>
              <a:t>A.D. Harding. What Can an Intermediate Care Unit Do For You? </a:t>
            </a:r>
            <a:r>
              <a:rPr lang="en-US" sz="2400" i="1" dirty="0" smtClean="0"/>
              <a:t>Journal of Nursing Administration</a:t>
            </a:r>
            <a:endParaRPr lang="en-US" sz="2400" dirty="0" smtClean="0"/>
          </a:p>
          <a:p>
            <a:pPr>
              <a:buBlip>
                <a:blip r:embed="rId3"/>
              </a:buBlip>
            </a:pPr>
            <a:r>
              <a:rPr lang="en-US" sz="2800" dirty="0" smtClean="0"/>
              <a:t>TCUs are bad…</a:t>
            </a:r>
          </a:p>
          <a:p>
            <a:pPr lvl="1">
              <a:buBlip>
                <a:blip r:embed="rId3"/>
              </a:buBlip>
            </a:pPr>
            <a:r>
              <a:rPr lang="en-US" sz="2400" dirty="0" smtClean="0"/>
              <a:t>J. L. Vincent and H. </a:t>
            </a:r>
            <a:r>
              <a:rPr lang="en-US" sz="2400" dirty="0" err="1" smtClean="0"/>
              <a:t>Burchardi</a:t>
            </a:r>
            <a:r>
              <a:rPr lang="en-US" sz="2400" dirty="0" smtClean="0"/>
              <a:t>. Do we need intermediate care units? </a:t>
            </a:r>
            <a:r>
              <a:rPr lang="en-US" sz="2400" i="1" dirty="0" smtClean="0"/>
              <a:t>Intensive Care Medicine</a:t>
            </a:r>
            <a:r>
              <a:rPr lang="en-US" sz="2400" dirty="0" smtClean="0"/>
              <a:t>.</a:t>
            </a:r>
          </a:p>
          <a:p>
            <a:pPr>
              <a:buBlip>
                <a:blip r:embed="rId3"/>
              </a:buBlip>
            </a:pPr>
            <a:r>
              <a:rPr lang="en-US" sz="2800" dirty="0" smtClean="0"/>
              <a:t>We don’t know…</a:t>
            </a:r>
          </a:p>
          <a:p>
            <a:pPr lvl="1">
              <a:buBlip>
                <a:blip r:embed="rId3"/>
              </a:buBlip>
            </a:pPr>
            <a:r>
              <a:rPr lang="en-US" sz="2400" dirty="0" smtClean="0"/>
              <a:t>S. P. Keenan et. al. A Systematic Review of the Cost-Effectiveness of </a:t>
            </a:r>
            <a:r>
              <a:rPr lang="en-US" sz="2400" dirty="0" err="1" smtClean="0"/>
              <a:t>Noncardiac</a:t>
            </a:r>
            <a:r>
              <a:rPr lang="en-US" sz="2400" dirty="0" smtClean="0"/>
              <a:t> Transitional Care Units. </a:t>
            </a:r>
            <a:r>
              <a:rPr lang="en-US" sz="2400" i="1" dirty="0" smtClean="0"/>
              <a:t>Chest</a:t>
            </a:r>
            <a:r>
              <a:rPr lang="en-US" sz="24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95956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81000" y="1752600"/>
            <a:ext cx="8229600" cy="1143000"/>
          </a:xfrm>
          <a:prstGeom prst="roundRect">
            <a:avLst/>
          </a:prstGeom>
          <a:solidFill>
            <a:srgbClr val="3333B2"/>
          </a:solidFill>
          <a:ln>
            <a:solidFill>
              <a:srgbClr val="3333B2"/>
            </a:solidFill>
          </a:ln>
          <a:effectLst>
            <a:outerShdw blurRad="114300" dist="1524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09600" y="1905000"/>
            <a:ext cx="7772400" cy="838200"/>
          </a:xfrm>
          <a:prstGeom prst="rect">
            <a:avLst/>
          </a:prstGeo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dirty="0" smtClean="0"/>
              <a:t>Available Data &amp; Related Issues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0488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am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Beamer</Template>
  <TotalTime>14286</TotalTime>
  <Words>1572</Words>
  <Application>Microsoft Office PowerPoint</Application>
  <PresentationFormat>On-screen Show (4:3)</PresentationFormat>
  <Paragraphs>314</Paragraphs>
  <Slides>43</Slides>
  <Notes>22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5" baseType="lpstr">
      <vt:lpstr>Beamer</vt:lpstr>
      <vt:lpstr>Equation</vt:lpstr>
      <vt:lpstr>Transitional Care Units</vt:lpstr>
      <vt:lpstr>This talk</vt:lpstr>
      <vt:lpstr>Context – hospitals</vt:lpstr>
      <vt:lpstr>Context – hospitals</vt:lpstr>
      <vt:lpstr>Context – hospitals</vt:lpstr>
      <vt:lpstr>Context – hospitals</vt:lpstr>
      <vt:lpstr>The Question</vt:lpstr>
      <vt:lpstr>Literature</vt:lpstr>
      <vt:lpstr>PowerPoint Presentation</vt:lpstr>
      <vt:lpstr>Available data</vt:lpstr>
      <vt:lpstr>Complications</vt:lpstr>
      <vt:lpstr>Unit capacities</vt:lpstr>
      <vt:lpstr>Convex optimization</vt:lpstr>
      <vt:lpstr>Convex optimization</vt:lpstr>
      <vt:lpstr>E-M Algorithm</vt:lpstr>
      <vt:lpstr>E-M Algorithm – distribution</vt:lpstr>
      <vt:lpstr>PowerPoint Presentation</vt:lpstr>
      <vt:lpstr>Bayesian Networks</vt:lpstr>
      <vt:lpstr>Bayesian Networks</vt:lpstr>
      <vt:lpstr>Bayesian Networks</vt:lpstr>
      <vt:lpstr>Why Bayesian Networks?</vt:lpstr>
      <vt:lpstr>Application to TCUs</vt:lpstr>
      <vt:lpstr>Learning Bayesian Networks</vt:lpstr>
      <vt:lpstr>Structural methods</vt:lpstr>
      <vt:lpstr>Structural methods</vt:lpstr>
      <vt:lpstr>Structural methods</vt:lpstr>
      <vt:lpstr>Score-based methods</vt:lpstr>
      <vt:lpstr>Bayesian methods</vt:lpstr>
      <vt:lpstr>Bayesian methods</vt:lpstr>
      <vt:lpstr>An example</vt:lpstr>
      <vt:lpstr>PowerPoint Presentation</vt:lpstr>
      <vt:lpstr>The plan</vt:lpstr>
      <vt:lpstr>The problem &amp; the solution</vt:lpstr>
      <vt:lpstr>The problem &amp; the solution</vt:lpstr>
      <vt:lpstr>The problem – technical version</vt:lpstr>
      <vt:lpstr>The solution – technical version</vt:lpstr>
      <vt:lpstr>The solution – technical version</vt:lpstr>
      <vt:lpstr>TCU Data</vt:lpstr>
      <vt:lpstr>PowerPoint Presentation</vt:lpstr>
      <vt:lpstr>Excluded effects</vt:lpstr>
      <vt:lpstr>Result</vt:lpstr>
      <vt:lpstr>PowerPoint Presentation</vt:lpstr>
      <vt:lpstr>Simplify, simplify, simplify…</vt:lpstr>
    </vt:vector>
  </TitlesOfParts>
  <Company>Columbia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Transitive Care Units in Californian Hospitals</dc:title>
  <dc:creator>Guetta, Daniel</dc:creator>
  <cp:lastModifiedBy>Guetta, Daniel</cp:lastModifiedBy>
  <cp:revision>137</cp:revision>
  <dcterms:created xsi:type="dcterms:W3CDTF">2012-05-01T18:19:00Z</dcterms:created>
  <dcterms:modified xsi:type="dcterms:W3CDTF">2012-11-15T23:41:00Z</dcterms:modified>
</cp:coreProperties>
</file>