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6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71" r:id="rId12"/>
    <p:sldId id="269" r:id="rId13"/>
    <p:sldId id="272" r:id="rId14"/>
    <p:sldId id="273" r:id="rId15"/>
    <p:sldId id="275" r:id="rId16"/>
    <p:sldId id="276" r:id="rId17"/>
    <p:sldId id="294" r:id="rId18"/>
    <p:sldId id="303" r:id="rId19"/>
    <p:sldId id="302" r:id="rId20"/>
    <p:sldId id="308" r:id="rId21"/>
    <p:sldId id="309" r:id="rId22"/>
    <p:sldId id="283" r:id="rId23"/>
    <p:sldId id="297" r:id="rId24"/>
    <p:sldId id="284" r:id="rId25"/>
    <p:sldId id="285" r:id="rId26"/>
    <p:sldId id="298" r:id="rId27"/>
    <p:sldId id="282" r:id="rId28"/>
    <p:sldId id="281" r:id="rId29"/>
    <p:sldId id="299" r:id="rId30"/>
    <p:sldId id="290" r:id="rId31"/>
    <p:sldId id="300" r:id="rId32"/>
    <p:sldId id="301" r:id="rId33"/>
    <p:sldId id="304" r:id="rId34"/>
    <p:sldId id="295" r:id="rId35"/>
    <p:sldId id="296" r:id="rId36"/>
    <p:sldId id="312" r:id="rId37"/>
    <p:sldId id="288" r:id="rId38"/>
    <p:sldId id="306" r:id="rId39"/>
    <p:sldId id="305" r:id="rId40"/>
    <p:sldId id="307" r:id="rId41"/>
    <p:sldId id="310" r:id="rId42"/>
    <p:sldId id="311" r:id="rId43"/>
  </p:sldIdLst>
  <p:sldSz cx="9144000" cy="6858000" type="screen4x3"/>
  <p:notesSz cx="6858000" cy="9144000"/>
  <p:embeddedFontLst>
    <p:embeddedFont>
      <p:font typeface="Euclid" pitchFamily="18" charset="0"/>
      <p:regular r:id="rId45"/>
      <p:bold r:id="rId46"/>
      <p:italic r:id="rId47"/>
      <p:boldItalic r:id="rId48"/>
    </p:embeddedFont>
    <p:embeddedFont>
      <p:font typeface="Wingdings 2" pitchFamily="18" charset="2"/>
      <p:regular r:id="rId49"/>
    </p:embeddedFont>
    <p:embeddedFont>
      <p:font typeface="Georgia" pitchFamily="18" charset="0"/>
      <p:regular r:id="rId50"/>
      <p:bold r:id="rId51"/>
      <p:italic r:id="rId52"/>
      <p:boldItalic r:id="rId53"/>
    </p:embeddedFont>
    <p:embeddedFont>
      <p:font typeface="Euclid Symbol" pitchFamily="18" charset="2"/>
      <p:regular r:id="rId54"/>
      <p:bold r:id="rId55"/>
      <p:italic r:id="rId56"/>
      <p:boldItalic r:id="rId57"/>
    </p:embeddedFont>
    <p:embeddedFont>
      <p:font typeface="Calibri" pitchFamily="34" charset="0"/>
      <p:regular r:id="rId58"/>
      <p:bold r:id="rId59"/>
      <p:italic r:id="rId60"/>
      <p:boldItalic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1" autoAdjust="0"/>
    <p:restoredTop sz="84541" autoAdjust="0"/>
  </p:normalViewPr>
  <p:slideViewPr>
    <p:cSldViewPr snapToGrid="0">
      <p:cViewPr>
        <p:scale>
          <a:sx n="75" d="100"/>
          <a:sy n="75" d="100"/>
        </p:scale>
        <p:origin x="-1574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8.wmf"/><Relationship Id="rId1" Type="http://schemas.openxmlformats.org/officeDocument/2006/relationships/image" Target="../media/image4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2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2B3F5-E67F-494E-AB50-F5837645D3A7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93BBE-E7D4-40B3-B7FD-79F5FEC03F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This talk is going to be on odds algorithm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Actually</a:t>
            </a:r>
            <a:r>
              <a:rPr lang="en-US" baseline="0" dirty="0" smtClean="0"/>
              <a:t> started this project in different way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IID case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But stumbled across this – interesting!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Project changed direction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Will still talk about IID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93BBE-E7D4-40B3-B7FD-79F5FEC03FE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Known number of indicators</a:t>
            </a:r>
          </a:p>
          <a:p>
            <a:r>
              <a:rPr lang="en-US" dirty="0" smtClean="0"/>
              <a:t>Each success or failure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93BBE-E7D4-40B3-B7FD-79F5FEC03FE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Known number of indicators</a:t>
            </a:r>
          </a:p>
          <a:p>
            <a:r>
              <a:rPr lang="en-US" dirty="0" smtClean="0"/>
              <a:t>Each success or failure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93BBE-E7D4-40B3-B7FD-79F5FEC03FE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93BBE-E7D4-40B3-B7FD-79F5FEC03FE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Known number of indicators</a:t>
            </a:r>
          </a:p>
          <a:p>
            <a:r>
              <a:rPr lang="en-US" dirty="0" smtClean="0"/>
              <a:t>Each success or failure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93BBE-E7D4-40B3-B7FD-79F5FEC03FE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Discontinuiities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93BBE-E7D4-40B3-B7FD-79F5FEC03FE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Discontinuiities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93BBE-E7D4-40B3-B7FD-79F5FEC03FE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Known number of indicators</a:t>
            </a:r>
          </a:p>
          <a:p>
            <a:r>
              <a:rPr lang="en-US" dirty="0" smtClean="0"/>
              <a:t>Each success or failure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93BBE-E7D4-40B3-B7FD-79F5FEC03FE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</a:t>
            </a:r>
            <a:r>
              <a:rPr lang="en-US" baseline="0" dirty="0" smtClean="0"/>
              <a:t> comes down to whether we can model things using the indicator approach…</a:t>
            </a:r>
          </a:p>
          <a:p>
            <a:r>
              <a:rPr lang="en-US" baseline="0" dirty="0" smtClean="0"/>
              <a:t>If best of all available, all reduce to the same thing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93BBE-E7D4-40B3-B7FD-79F5FEC03FE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93BBE-E7D4-40B3-B7FD-79F5FEC03FE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93BBE-E7D4-40B3-B7FD-79F5FEC03FE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So let’s first look at a list of what I plan to do.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Unfortunately,</a:t>
            </a:r>
            <a:r>
              <a:rPr lang="en-US" baseline="0" dirty="0" smtClean="0"/>
              <a:t> I have a bit too much planned for 25 minutes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So I’ll only cover a subset of this – in fact, will make the talk slightly interactive and give you the choice at various points as to which topic you want to cover.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We’ll begin with a description of this mysterious odds algorithm. And it turns out there is a proof associated, but we’ll skip it the first time and decide whether to return to it.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93BBE-E7D4-40B3-B7FD-79F5FEC03FE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</a:t>
            </a:r>
            <a:r>
              <a:rPr lang="en-US" baseline="0" dirty="0" smtClean="0"/>
              <a:t> comes down to whether we can model things using the indicator approach…</a:t>
            </a:r>
          </a:p>
          <a:p>
            <a:r>
              <a:rPr lang="en-US" baseline="0" dirty="0" smtClean="0"/>
              <a:t>If best of all available, all reduce to the same thing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93BBE-E7D4-40B3-B7FD-79F5FEC03FE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93BBE-E7D4-40B3-B7FD-79F5FEC03FE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93BBE-E7D4-40B3-B7FD-79F5FEC03FE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93BBE-E7D4-40B3-B7FD-79F5FEC03FE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93BBE-E7D4-40B3-B7FD-79F5FEC03FE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93BBE-E7D4-40B3-B7FD-79F5FEC03FE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93BBE-E7D4-40B3-B7FD-79F5FEC03FE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a way, it’s very elegant – we sum the odds of what’s left, and if it’s too small, wee stop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93BBE-E7D4-40B3-B7FD-79F5FEC03FE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93BBE-E7D4-40B3-B7FD-79F5FEC03FE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93BBE-E7D4-40B3-B7FD-79F5FEC03FE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For a moment, I want you</a:t>
            </a:r>
            <a:r>
              <a:rPr lang="en-US" baseline="0" dirty="0" smtClean="0"/>
              <a:t> to forget everything about the secretary problem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Known number of indicators</a:t>
            </a:r>
          </a:p>
          <a:p>
            <a:r>
              <a:rPr lang="en-US" dirty="0" smtClean="0"/>
              <a:t>Each success or failure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93BBE-E7D4-40B3-B7FD-79F5FEC03FE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93BBE-E7D4-40B3-B7FD-79F5FEC03FE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Assume uniform without loss of generality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93BBE-E7D4-40B3-B7FD-79F5FEC03FE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93BBE-E7D4-40B3-B7FD-79F5FEC03FE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93BBE-E7D4-40B3-B7FD-79F5FEC03FE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93BBE-E7D4-40B3-B7FD-79F5FEC03FE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Assume uniform without loss of generality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93BBE-E7D4-40B3-B7FD-79F5FEC03FE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Assume uniform without loss of generality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93BBE-E7D4-40B3-B7FD-79F5FEC03FE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Oracle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93BBE-E7D4-40B3-B7FD-79F5FEC03FE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some points of pedantry</a:t>
            </a:r>
          </a:p>
          <a:p>
            <a:endParaRPr lang="en-US" dirty="0" smtClean="0"/>
          </a:p>
          <a:p>
            <a:r>
              <a:rPr lang="en-US" dirty="0" smtClean="0"/>
              <a:t>Theorem also gives probability</a:t>
            </a:r>
            <a:r>
              <a:rPr lang="en-US" baseline="0" dirty="0" smtClean="0"/>
              <a:t> result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93BBE-E7D4-40B3-B7FD-79F5FEC03FE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93BBE-E7D4-40B3-B7FD-79F5FEC03FE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Independence</a:t>
            </a:r>
          </a:p>
          <a:p>
            <a:endParaRPr lang="en-US" dirty="0" smtClean="0"/>
          </a:p>
          <a:p>
            <a:r>
              <a:rPr lang="en-US" dirty="0" smtClean="0"/>
              <a:t>This,</a:t>
            </a:r>
            <a:r>
              <a:rPr lang="en-US" baseline="0" dirty="0" smtClean="0"/>
              <a:t> btw, is probability of getting best sec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93BBE-E7D4-40B3-B7FD-79F5FEC03FE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93BBE-E7D4-40B3-B7FD-79F5FEC03FE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Shown that</a:t>
            </a:r>
            <a:r>
              <a:rPr lang="en-US" baseline="0" dirty="0" smtClean="0"/>
              <a:t> this is the </a:t>
            </a:r>
            <a:r>
              <a:rPr lang="en-US" i="1" baseline="0" dirty="0" smtClean="0"/>
              <a:t>a-priori</a:t>
            </a:r>
            <a:r>
              <a:rPr lang="en-US" i="0" baseline="0" dirty="0" smtClean="0"/>
              <a:t> maximum probability, but maybe as we gather more info…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93BBE-E7D4-40B3-B7FD-79F5FEC03FE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  <a:latin typeface="Euclid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0624-4FCE-484E-B583-9B8D6467BCE4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A4E8E8B-C39C-4A43-A7A2-FB4EED2D64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  <a:latin typeface="Euclid" pitchFamily="18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0624-4FCE-484E-B583-9B8D6467BCE4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8E8B-C39C-4A43-A7A2-FB4EED2D6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A4E8E8B-C39C-4A43-A7A2-FB4EED2D64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0624-4FCE-484E-B583-9B8D6467BCE4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  <a:latin typeface="Euclid" pitchFamily="18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0624-4FCE-484E-B583-9B8D6467BCE4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A4E8E8B-C39C-4A43-A7A2-FB4EED2D64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1pPr>
              <a:defRPr>
                <a:latin typeface="Euclid" pitchFamily="18" charset="0"/>
              </a:defRPr>
            </a:lvl1pPr>
            <a:lvl2pPr>
              <a:defRPr>
                <a:latin typeface="Euclid" pitchFamily="18" charset="0"/>
              </a:defRPr>
            </a:lvl2pPr>
            <a:lvl3pPr>
              <a:defRPr>
                <a:latin typeface="Euclid" pitchFamily="18" charset="0"/>
              </a:defRPr>
            </a:lvl3pPr>
            <a:lvl4pPr>
              <a:defRPr>
                <a:latin typeface="Euclid" pitchFamily="18" charset="0"/>
              </a:defRPr>
            </a:lvl4pPr>
            <a:lvl5pPr>
              <a:defRPr>
                <a:latin typeface="Euclid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  <a:latin typeface="Euclid" pitchFamily="18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0624-4FCE-484E-B583-9B8D6467BCE4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A4E8E8B-C39C-4A43-A7A2-FB4EED2D64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  <a:latin typeface="Euclid" pitchFamily="18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A070624-4FCE-484E-B583-9B8D6467BCE4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8E8B-C39C-4A43-A7A2-FB4EED2D64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0624-4FCE-484E-B583-9B8D6467BCE4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A4E8E8B-C39C-4A43-A7A2-FB4EED2D64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0624-4FCE-484E-B583-9B8D6467BCE4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A4E8E8B-C39C-4A43-A7A2-FB4EED2D6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0624-4FCE-484E-B583-9B8D6467BCE4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4E8E8B-C39C-4A43-A7A2-FB4EED2D6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A4E8E8B-C39C-4A43-A7A2-FB4EED2D64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0624-4FCE-484E-B583-9B8D6467BCE4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A4E8E8B-C39C-4A43-A7A2-FB4EED2D64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A070624-4FCE-484E-B583-9B8D6467BCE4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A070624-4FCE-484E-B583-9B8D6467BCE4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A4E8E8B-C39C-4A43-A7A2-FB4EED2D64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9.bin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3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3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41.bin"/><Relationship Id="rId4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44.bin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47.bin"/><Relationship Id="rId4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48.bin"/><Relationship Id="rId4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49.bin"/><Relationship Id="rId4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2.bin"/><Relationship Id="rId2" Type="http://schemas.openxmlformats.org/officeDocument/2006/relationships/tags" Target="../tags/tag25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53.bin"/><Relationship Id="rId4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6.png"/><Relationship Id="rId2" Type="http://schemas.openxmlformats.org/officeDocument/2006/relationships/tags" Target="../tags/tag28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1.png"/><Relationship Id="rId5" Type="http://schemas.openxmlformats.org/officeDocument/2006/relationships/oleObject" Target="../embeddings/oleObject56.bin"/><Relationship Id="rId4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4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61.bin"/><Relationship Id="rId2" Type="http://schemas.openxmlformats.org/officeDocument/2006/relationships/tags" Target="../tags/tag35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1.png"/><Relationship Id="rId2" Type="http://schemas.openxmlformats.org/officeDocument/2006/relationships/tags" Target="../tags/tag36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4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5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4.bin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notesSlide" Target="../notesSlides/notesSlide5.xml"/><Relationship Id="rId9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9.bin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22.bin"/><Relationship Id="rId4" Type="http://schemas.openxmlformats.org/officeDocument/2006/relationships/notesSlide" Target="../notesSlides/notesSlide6.xml"/><Relationship Id="rId9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>
                <a:latin typeface="Euclid" pitchFamily="18" charset="0"/>
              </a:rPr>
              <a:t>E8100/B9801 Class Project</a:t>
            </a:r>
          </a:p>
          <a:p>
            <a:endParaRPr lang="en-US" dirty="0" smtClean="0">
              <a:latin typeface="Euclid" pitchFamily="18" charset="0"/>
            </a:endParaRPr>
          </a:p>
          <a:p>
            <a:r>
              <a:rPr lang="en-US" dirty="0" smtClean="0">
                <a:latin typeface="Euclid" pitchFamily="18" charset="0"/>
              </a:rPr>
              <a:t>Daniel Guetta</a:t>
            </a:r>
            <a:endParaRPr lang="en-US" dirty="0">
              <a:latin typeface="Euclid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Euclid" pitchFamily="18" charset="0"/>
              </a:rPr>
              <a:t>The Odds Algorithm</a:t>
            </a:r>
            <a:endParaRPr lang="en-US" dirty="0">
              <a:latin typeface="Eucli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Odds Theorem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174974"/>
            <a:ext cx="14097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b="1" i="1" dirty="0" smtClean="0">
                <a:latin typeface="Euclid" pitchFamily="18" charset="0"/>
              </a:rPr>
              <a:t>Step 1</a:t>
            </a:r>
            <a:r>
              <a:rPr lang="en-US" sz="2700" b="1" dirty="0" smtClean="0">
                <a:latin typeface="Euclid" pitchFamily="18" charset="0"/>
              </a:rPr>
              <a:t>:</a:t>
            </a:r>
            <a:endParaRPr lang="en-US" sz="2700" b="1" dirty="0">
              <a:latin typeface="Eucli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166266"/>
            <a:ext cx="701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2700" dirty="0" smtClean="0">
                <a:solidFill>
                  <a:schemeClr val="bg2"/>
                </a:solidFill>
                <a:latin typeface="Euclid" pitchFamily="18" charset="0"/>
              </a:rPr>
              <a:t>Let                      .</a:t>
            </a:r>
            <a:r>
              <a:rPr lang="en-US" sz="2700" dirty="0" smtClean="0">
                <a:latin typeface="Euclid" pitchFamily="18" charset="0"/>
              </a:rPr>
              <a:t> We need             .</a:t>
            </a: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6463348" y="2112963"/>
          <a:ext cx="1466850" cy="612775"/>
        </p:xfrm>
        <a:graphic>
          <a:graphicData uri="http://schemas.openxmlformats.org/presentationml/2006/ole">
            <p:oleObj spid="_x0000_s28674" name="Equation" r:id="rId4" imgW="634680" imgH="266400" progId="Equation.DSMT4">
              <p:embed/>
            </p:oleObj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1626736" y="2062162"/>
          <a:ext cx="3432175" cy="669925"/>
        </p:xfrm>
        <a:graphic>
          <a:graphicData uri="http://schemas.openxmlformats.org/presentationml/2006/ole">
            <p:oleObj spid="_x0000_s28675" name="Equation" r:id="rId5" imgW="1485720" imgH="291960" progId="Equation.DSMT4">
              <p:embed/>
            </p:oleObj>
          </a:graphicData>
        </a:graphic>
      </p:graphicFrame>
      <p:graphicFrame>
        <p:nvGraphicFramePr>
          <p:cNvPr id="8" name="Object 14"/>
          <p:cNvGraphicFramePr>
            <a:graphicFrameLocks noChangeAspect="1"/>
          </p:cNvGraphicFramePr>
          <p:nvPr/>
        </p:nvGraphicFramePr>
        <p:xfrm>
          <a:off x="217716" y="2899230"/>
          <a:ext cx="8664575" cy="1082675"/>
        </p:xfrm>
        <a:graphic>
          <a:graphicData uri="http://schemas.openxmlformats.org/presentationml/2006/ole">
            <p:oleObj spid="_x0000_s28676" name="Equation" r:id="rId6" imgW="3860640" imgH="482400" progId="Equation.DSMT4">
              <p:embed/>
            </p:oleObj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653256" y="4286020"/>
          <a:ext cx="7837488" cy="768350"/>
        </p:xfrm>
        <a:graphic>
          <a:graphicData uri="http://schemas.openxmlformats.org/presentationml/2006/ole">
            <p:oleObj spid="_x0000_s28677" name="Equation" r:id="rId7" imgW="3492360" imgH="342720" progId="Equation.DSMT4">
              <p:embed/>
            </p:oleObj>
          </a:graphicData>
        </a:graphic>
      </p:graphicFrame>
      <p:sp useBgFill="1">
        <p:nvSpPr>
          <p:cNvPr id="11" name="Rectangle 10"/>
          <p:cNvSpPr/>
          <p:nvPr/>
        </p:nvSpPr>
        <p:spPr>
          <a:xfrm>
            <a:off x="1110339" y="2928255"/>
            <a:ext cx="2122718" cy="1045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/>
          <p:cNvSpPr/>
          <p:nvPr/>
        </p:nvSpPr>
        <p:spPr>
          <a:xfrm>
            <a:off x="3243941" y="2960911"/>
            <a:ext cx="3526973" cy="1045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/>
          <p:cNvSpPr/>
          <p:nvPr/>
        </p:nvSpPr>
        <p:spPr>
          <a:xfrm>
            <a:off x="6803561" y="2928253"/>
            <a:ext cx="2100953" cy="1045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/>
          <p:cNvSpPr/>
          <p:nvPr/>
        </p:nvSpPr>
        <p:spPr>
          <a:xfrm>
            <a:off x="457189" y="4223652"/>
            <a:ext cx="1567553" cy="9035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/>
          <p:cNvSpPr/>
          <p:nvPr/>
        </p:nvSpPr>
        <p:spPr>
          <a:xfrm>
            <a:off x="2057390" y="4180110"/>
            <a:ext cx="3483439" cy="9035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/>
          <p:cNvSpPr/>
          <p:nvPr/>
        </p:nvSpPr>
        <p:spPr>
          <a:xfrm>
            <a:off x="5584342" y="4201880"/>
            <a:ext cx="3037143" cy="9035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2348706" y="5173436"/>
          <a:ext cx="4446588" cy="911225"/>
        </p:xfrm>
        <a:graphic>
          <a:graphicData uri="http://schemas.openxmlformats.org/presentationml/2006/ole">
            <p:oleObj spid="_x0000_s28678" name="Equation" r:id="rId8" imgW="1981080" imgH="406080" progId="Equation.DSMT4">
              <p:embed/>
            </p:oleObj>
          </a:graphicData>
        </a:graphic>
      </p:graphicFrame>
      <p:sp useBgFill="1">
        <p:nvSpPr>
          <p:cNvPr id="18" name="Rectangle 17"/>
          <p:cNvSpPr/>
          <p:nvPr/>
        </p:nvSpPr>
        <p:spPr>
          <a:xfrm>
            <a:off x="2231561" y="5192482"/>
            <a:ext cx="4778839" cy="9035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Odds Theorem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196746"/>
            <a:ext cx="14097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b="1" i="1" dirty="0" smtClean="0">
                <a:latin typeface="Euclid" pitchFamily="18" charset="0"/>
              </a:rPr>
              <a:t>Proof</a:t>
            </a:r>
            <a:r>
              <a:rPr lang="en-US" sz="2700" b="1" dirty="0" smtClean="0">
                <a:latin typeface="Euclid" pitchFamily="18" charset="0"/>
              </a:rPr>
              <a:t>:</a:t>
            </a:r>
            <a:endParaRPr lang="en-US" sz="2700" b="1" dirty="0">
              <a:latin typeface="Eucli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7340" y="2204366"/>
            <a:ext cx="7117080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Euclid" pitchFamily="18" charset="0"/>
              </a:rPr>
              <a:t>Three steps</a:t>
            </a:r>
          </a:p>
          <a:p>
            <a:pPr marL="911225" indent="-514350">
              <a:buFont typeface="+mj-lt"/>
              <a:buAutoNum type="arabicPeriod"/>
            </a:pPr>
            <a:r>
              <a:rPr lang="en-US" sz="2700" dirty="0" smtClean="0">
                <a:latin typeface="Euclid" pitchFamily="18" charset="0"/>
              </a:rPr>
              <a:t>Find the a-priori probability</a:t>
            </a:r>
          </a:p>
          <a:p>
            <a:pPr marL="911225" indent="-514350">
              <a:buFont typeface="+mj-lt"/>
              <a:buAutoNum type="arabicPeriod"/>
            </a:pPr>
            <a:endParaRPr lang="en-US" sz="4000" dirty="0" smtClean="0">
              <a:solidFill>
                <a:schemeClr val="tx2">
                  <a:lumMod val="40000"/>
                  <a:lumOff val="60000"/>
                </a:schemeClr>
              </a:solidFill>
              <a:latin typeface="Euclid" pitchFamily="18" charset="0"/>
            </a:endParaRPr>
          </a:p>
          <a:p>
            <a:pPr marL="911225" indent="-514350" algn="just">
              <a:buFont typeface="+mj-lt"/>
              <a:buAutoNum type="arabicPeriod"/>
            </a:pPr>
            <a:r>
              <a:rPr lang="en-US" sz="27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Euclid" pitchFamily="18" charset="0"/>
              </a:rPr>
              <a:t>Find the </a:t>
            </a:r>
            <a:r>
              <a:rPr lang="en-US" sz="27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Euclid" pitchFamily="18" charset="0"/>
              </a:rPr>
              <a:t>s</a:t>
            </a:r>
            <a:r>
              <a:rPr lang="en-US" sz="27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Euclid" pitchFamily="18" charset="0"/>
              </a:rPr>
              <a:t> that maximizes this probability.</a:t>
            </a:r>
          </a:p>
          <a:p>
            <a:pPr marL="911225" indent="-514350" algn="just">
              <a:buFont typeface="+mj-lt"/>
              <a:buAutoNum type="arabicPeriod"/>
            </a:pPr>
            <a:r>
              <a:rPr lang="en-US" sz="27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Euclid" pitchFamily="18" charset="0"/>
              </a:rPr>
              <a:t>Show that the optimal strategy ignores everything up to </a:t>
            </a:r>
            <a:r>
              <a:rPr lang="en-US" sz="27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Euclid" pitchFamily="18" charset="0"/>
              </a:rPr>
              <a:t>s</a:t>
            </a:r>
            <a:r>
              <a:rPr lang="en-US" sz="27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Euclid" pitchFamily="18" charset="0"/>
              </a:rPr>
              <a:t> and then picks the next success</a:t>
            </a:r>
            <a:r>
              <a:rPr lang="en-US" sz="2700" dirty="0" smtClean="0">
                <a:latin typeface="Euclid" pitchFamily="18" charset="0"/>
              </a:rPr>
              <a:t>.</a:t>
            </a:r>
            <a:endParaRPr lang="en-US" sz="2700" dirty="0">
              <a:latin typeface="Euclid" pitchFamily="18" charset="0"/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2690495" y="3055303"/>
          <a:ext cx="5919788" cy="614362"/>
        </p:xfrm>
        <a:graphic>
          <a:graphicData uri="http://schemas.openxmlformats.org/presentationml/2006/ole">
            <p:oleObj spid="_x0000_s33794" name="Equation" r:id="rId4" imgW="2565360" imgH="2664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43747" y="2612574"/>
            <a:ext cx="5116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ym typeface="Wingdings"/>
              </a:rPr>
              <a:t></a:t>
            </a:r>
            <a:endParaRPr lang="en-US" sz="27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Odds Theorem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739534"/>
            <a:ext cx="14097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b="1" i="1" dirty="0" smtClean="0">
                <a:latin typeface="Euclid" pitchFamily="18" charset="0"/>
              </a:rPr>
              <a:t>Step 2</a:t>
            </a:r>
            <a:r>
              <a:rPr lang="en-US" sz="2700" b="1" dirty="0" smtClean="0">
                <a:latin typeface="Euclid" pitchFamily="18" charset="0"/>
              </a:rPr>
              <a:t>:</a:t>
            </a:r>
            <a:endParaRPr lang="en-US" sz="2700" b="1" dirty="0">
              <a:latin typeface="Euclid" pitchFamily="18" charset="0"/>
            </a:endParaRPr>
          </a:p>
        </p:txBody>
      </p:sp>
      <p:graphicFrame>
        <p:nvGraphicFramePr>
          <p:cNvPr id="23" name="Object 6"/>
          <p:cNvGraphicFramePr>
            <a:graphicFrameLocks noChangeAspect="1"/>
          </p:cNvGraphicFramePr>
          <p:nvPr/>
        </p:nvGraphicFramePr>
        <p:xfrm>
          <a:off x="2627545" y="1598149"/>
          <a:ext cx="5045075" cy="768350"/>
        </p:xfrm>
        <a:graphic>
          <a:graphicData uri="http://schemas.openxmlformats.org/presentationml/2006/ole">
            <p:oleObj spid="_x0000_s31753" name="Equation" r:id="rId5" imgW="2247840" imgH="342720" progId="Equation.DSMT4">
              <p:embed/>
            </p:oleObj>
          </a:graphicData>
        </a:graphic>
      </p:graphicFrame>
      <p:graphicFrame>
        <p:nvGraphicFramePr>
          <p:cNvPr id="31754" name="Object 10"/>
          <p:cNvGraphicFramePr>
            <a:graphicFrameLocks noChangeAspect="1"/>
          </p:cNvGraphicFramePr>
          <p:nvPr/>
        </p:nvGraphicFramePr>
        <p:xfrm>
          <a:off x="1127580" y="2381021"/>
          <a:ext cx="6895193" cy="3964661"/>
        </p:xfrm>
        <a:graphic>
          <a:graphicData uri="http://schemas.openxmlformats.org/presentationml/2006/ole">
            <p:oleObj spid="_x0000_s31754" name="Equation" r:id="rId6" imgW="3263760" imgH="1879560" progId="Equation.DSMT4">
              <p:embed/>
            </p:oleObj>
          </a:graphicData>
        </a:graphic>
      </p:graphicFrame>
      <p:sp useBgFill="1">
        <p:nvSpPr>
          <p:cNvPr id="26" name="Rectangle 25"/>
          <p:cNvSpPr/>
          <p:nvPr/>
        </p:nvSpPr>
        <p:spPr>
          <a:xfrm>
            <a:off x="3592284" y="2405744"/>
            <a:ext cx="2318659" cy="4354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/>
          <p:cNvSpPr/>
          <p:nvPr/>
        </p:nvSpPr>
        <p:spPr>
          <a:xfrm>
            <a:off x="3581398" y="2841172"/>
            <a:ext cx="4267202" cy="1262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/>
          <p:cNvSpPr/>
          <p:nvPr/>
        </p:nvSpPr>
        <p:spPr>
          <a:xfrm>
            <a:off x="3570513" y="4093028"/>
            <a:ext cx="4419601" cy="6422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/>
          <p:cNvSpPr/>
          <p:nvPr/>
        </p:nvSpPr>
        <p:spPr>
          <a:xfrm>
            <a:off x="3559627" y="4757056"/>
            <a:ext cx="4419601" cy="468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/>
          <p:cNvSpPr/>
          <p:nvPr/>
        </p:nvSpPr>
        <p:spPr>
          <a:xfrm>
            <a:off x="3559627" y="5257798"/>
            <a:ext cx="4419601" cy="5225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/>
          <p:cNvSpPr/>
          <p:nvPr/>
        </p:nvSpPr>
        <p:spPr>
          <a:xfrm>
            <a:off x="3526970" y="5812970"/>
            <a:ext cx="4419601" cy="5225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/>
          <p:cNvSpPr/>
          <p:nvPr/>
        </p:nvSpPr>
        <p:spPr>
          <a:xfrm>
            <a:off x="1142998" y="2460173"/>
            <a:ext cx="2318659" cy="4354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Odds Theorem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196746"/>
            <a:ext cx="14097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b="1" i="1" dirty="0" smtClean="0">
                <a:latin typeface="Euclid" pitchFamily="18" charset="0"/>
              </a:rPr>
              <a:t>Proof</a:t>
            </a:r>
            <a:r>
              <a:rPr lang="en-US" sz="2700" b="1" dirty="0" smtClean="0">
                <a:latin typeface="Euclid" pitchFamily="18" charset="0"/>
              </a:rPr>
              <a:t>:</a:t>
            </a:r>
            <a:endParaRPr lang="en-US" sz="2700" b="1" dirty="0">
              <a:latin typeface="Eucli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7340" y="2204366"/>
            <a:ext cx="7117080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Euclid" pitchFamily="18" charset="0"/>
              </a:rPr>
              <a:t>Three steps</a:t>
            </a:r>
          </a:p>
          <a:p>
            <a:pPr marL="911225" indent="-514350">
              <a:buFont typeface="+mj-lt"/>
              <a:buAutoNum type="arabicPeriod"/>
            </a:pPr>
            <a:r>
              <a:rPr lang="en-US" sz="2700" dirty="0" smtClean="0">
                <a:latin typeface="Euclid" pitchFamily="18" charset="0"/>
              </a:rPr>
              <a:t>Find the a-priori probability</a:t>
            </a:r>
          </a:p>
          <a:p>
            <a:pPr marL="911225" indent="-514350">
              <a:buFont typeface="+mj-lt"/>
              <a:buAutoNum type="arabicPeriod"/>
            </a:pPr>
            <a:endParaRPr lang="en-US" sz="4000" dirty="0" smtClean="0">
              <a:solidFill>
                <a:schemeClr val="tx2">
                  <a:lumMod val="40000"/>
                  <a:lumOff val="60000"/>
                </a:schemeClr>
              </a:solidFill>
              <a:latin typeface="Euclid" pitchFamily="18" charset="0"/>
            </a:endParaRPr>
          </a:p>
          <a:p>
            <a:pPr marL="911225" indent="-514350" algn="just">
              <a:buFont typeface="+mj-lt"/>
              <a:buAutoNum type="arabicPeriod"/>
            </a:pPr>
            <a:r>
              <a:rPr lang="en-US" sz="2700" dirty="0" smtClean="0">
                <a:latin typeface="Euclid" pitchFamily="18" charset="0"/>
              </a:rPr>
              <a:t>Find the </a:t>
            </a:r>
            <a:r>
              <a:rPr lang="en-US" sz="2700" i="1" dirty="0" smtClean="0">
                <a:latin typeface="Euclid" pitchFamily="18" charset="0"/>
              </a:rPr>
              <a:t>s</a:t>
            </a:r>
            <a:r>
              <a:rPr lang="en-US" sz="2700" dirty="0" smtClean="0">
                <a:latin typeface="Euclid" pitchFamily="18" charset="0"/>
              </a:rPr>
              <a:t> that maximizes this probability.</a:t>
            </a:r>
          </a:p>
          <a:p>
            <a:pPr marL="911225" indent="-514350" algn="just">
              <a:buFont typeface="+mj-lt"/>
              <a:buAutoNum type="arabicPeriod"/>
            </a:pPr>
            <a:r>
              <a:rPr lang="en-US" sz="27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Euclid" pitchFamily="18" charset="0"/>
              </a:rPr>
              <a:t>Show that the optimal strategy ignores everything up to </a:t>
            </a:r>
            <a:r>
              <a:rPr lang="en-US" sz="27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Euclid" pitchFamily="18" charset="0"/>
              </a:rPr>
              <a:t>s</a:t>
            </a:r>
            <a:r>
              <a:rPr lang="en-US" sz="27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Euclid" pitchFamily="18" charset="0"/>
              </a:rPr>
              <a:t> and then picks the next success</a:t>
            </a:r>
            <a:r>
              <a:rPr lang="en-US" sz="2700" dirty="0" smtClean="0">
                <a:latin typeface="Euclid" pitchFamily="18" charset="0"/>
              </a:rPr>
              <a:t>.</a:t>
            </a:r>
            <a:endParaRPr lang="en-US" sz="2700" dirty="0">
              <a:latin typeface="Euclid" pitchFamily="18" charset="0"/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2690495" y="3055303"/>
          <a:ext cx="5919788" cy="614362"/>
        </p:xfrm>
        <a:graphic>
          <a:graphicData uri="http://schemas.openxmlformats.org/presentationml/2006/ole">
            <p:oleObj spid="_x0000_s34818" name="Equation" r:id="rId4" imgW="2565360" imgH="2664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43747" y="2612574"/>
            <a:ext cx="5116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ym typeface="Wingdings"/>
              </a:rPr>
              <a:t></a:t>
            </a:r>
            <a:endParaRPr lang="en-US" sz="2700" dirty="0"/>
          </a:p>
        </p:txBody>
      </p:sp>
      <p:sp>
        <p:nvSpPr>
          <p:cNvPr id="8" name="TextBox 7"/>
          <p:cNvSpPr txBox="1"/>
          <p:nvPr/>
        </p:nvSpPr>
        <p:spPr>
          <a:xfrm>
            <a:off x="1632861" y="3635855"/>
            <a:ext cx="5116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ym typeface="Wingdings"/>
              </a:rPr>
              <a:t></a:t>
            </a:r>
            <a:endParaRPr lang="en-US" sz="27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Odds Theorem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0374" y="2305606"/>
            <a:ext cx="14097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b="1" i="1" dirty="0" smtClean="0">
                <a:latin typeface="Euclid" pitchFamily="18" charset="0"/>
              </a:rPr>
              <a:t>Step 3</a:t>
            </a:r>
            <a:r>
              <a:rPr lang="en-US" sz="2700" b="1" dirty="0" smtClean="0">
                <a:latin typeface="Euclid" pitchFamily="18" charset="0"/>
              </a:rPr>
              <a:t>:</a:t>
            </a:r>
            <a:endParaRPr lang="en-US" sz="2700" b="1" dirty="0">
              <a:latin typeface="Eucli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07028" y="2318670"/>
            <a:ext cx="701040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Font typeface="Arial" pitchFamily="34" charset="0"/>
              <a:buChar char="•"/>
            </a:pPr>
            <a:r>
              <a:rPr lang="en-US" sz="2700" dirty="0" smtClean="0">
                <a:latin typeface="Euclid" pitchFamily="18" charset="0"/>
              </a:rPr>
              <a:t>Most general strategy stops at a </a:t>
            </a:r>
            <a:r>
              <a:rPr lang="en-US" sz="2700" i="1" dirty="0" smtClean="0">
                <a:latin typeface="Euclid" pitchFamily="18" charset="0"/>
              </a:rPr>
              <a:t>random time W</a:t>
            </a:r>
            <a:r>
              <a:rPr lang="en-US" sz="2700" dirty="0" smtClean="0">
                <a:latin typeface="Euclid" pitchFamily="18" charset="0"/>
              </a:rPr>
              <a:t> such that                            . 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700" dirty="0" smtClean="0">
                <a:latin typeface="Euclid" pitchFamily="18" charset="0"/>
              </a:rPr>
              <a:t>However, note that</a:t>
            </a:r>
          </a:p>
          <a:p>
            <a:pPr marL="228600" indent="-228600"/>
            <a:r>
              <a:rPr lang="en-US" sz="2700" dirty="0" smtClean="0">
                <a:latin typeface="Euclid" pitchFamily="18" charset="0"/>
              </a:rPr>
              <a:t> </a:t>
            </a:r>
            <a:r>
              <a:rPr lang="en-US" sz="3500" dirty="0" smtClean="0">
                <a:latin typeface="Euclid" pitchFamily="18" charset="0"/>
              </a:rPr>
              <a:t> </a:t>
            </a:r>
            <a:endParaRPr lang="en-US" sz="2700" dirty="0" smtClean="0">
              <a:latin typeface="Euclid" pitchFamily="18" charset="0"/>
            </a:endParaRPr>
          </a:p>
          <a:p>
            <a:pPr marL="228600" indent="-228600" algn="just">
              <a:buFont typeface="Arial" pitchFamily="34" charset="0"/>
              <a:buChar char="•"/>
            </a:pPr>
            <a:r>
              <a:rPr lang="en-US" sz="2700" dirty="0" smtClean="0">
                <a:latin typeface="Euclid" pitchFamily="18" charset="0"/>
              </a:rPr>
              <a:t>We have shown, however, that this last probability is </a:t>
            </a:r>
            <a:r>
              <a:rPr lang="en-US" sz="2700" dirty="0" err="1" smtClean="0">
                <a:latin typeface="Euclid" pitchFamily="18" charset="0"/>
              </a:rPr>
              <a:t>unimodal</a:t>
            </a:r>
            <a:r>
              <a:rPr lang="en-US" sz="2700" dirty="0" smtClean="0">
                <a:latin typeface="Euclid" pitchFamily="18" charset="0"/>
              </a:rPr>
              <a:t>; it is therefore maximized at a fixed </a:t>
            </a:r>
            <a:r>
              <a:rPr lang="en-US" sz="2700" i="1" dirty="0" smtClean="0">
                <a:latin typeface="Euclid" pitchFamily="18" charset="0"/>
              </a:rPr>
              <a:t>k</a:t>
            </a:r>
            <a:r>
              <a:rPr lang="en-US" sz="2700" dirty="0" smtClean="0">
                <a:latin typeface="Euclid" pitchFamily="18" charset="0"/>
              </a:rPr>
              <a:t>.</a:t>
            </a:r>
          </a:p>
        </p:txBody>
      </p:sp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4800828" y="2685151"/>
          <a:ext cx="3135312" cy="596900"/>
        </p:xfrm>
        <a:graphic>
          <a:graphicData uri="http://schemas.openxmlformats.org/presentationml/2006/ole">
            <p:oleObj spid="_x0000_s35847" name="Equation" r:id="rId5" imgW="1396800" imgH="266400" progId="Equation.DSMT4">
              <p:embed/>
            </p:oleObj>
          </a:graphicData>
        </a:graphic>
      </p:graphicFrame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2635016" y="3534233"/>
          <a:ext cx="5530850" cy="596900"/>
        </p:xfrm>
        <a:graphic>
          <a:graphicData uri="http://schemas.openxmlformats.org/presentationml/2006/ole">
            <p:oleObj spid="_x0000_s35848" name="Equation" r:id="rId6" imgW="2463480" imgH="266400" progId="Equation.DSMT4">
              <p:embed/>
            </p:oleObj>
          </a:graphicData>
        </a:graphic>
      </p:graphicFrame>
      <p:sp useBgFill="1">
        <p:nvSpPr>
          <p:cNvPr id="21" name="Rectangle 20"/>
          <p:cNvSpPr/>
          <p:nvPr/>
        </p:nvSpPr>
        <p:spPr>
          <a:xfrm>
            <a:off x="1785255" y="2253343"/>
            <a:ext cx="7021288" cy="9797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/>
          <p:cNvSpPr/>
          <p:nvPr/>
        </p:nvSpPr>
        <p:spPr>
          <a:xfrm>
            <a:off x="1861455" y="3225800"/>
            <a:ext cx="7021288" cy="875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883227" y="4125687"/>
            <a:ext cx="7021288" cy="1262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uclid" pitchFamily="18" charset="0"/>
              </a:rPr>
              <a:t>The Classical Secretary Problem</a:t>
            </a:r>
            <a:endParaRPr lang="en-US" dirty="0">
              <a:latin typeface="Euclid" pitchFamily="18" charset="0"/>
            </a:endParaRP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826294" y="2792186"/>
          <a:ext cx="7491412" cy="1325563"/>
        </p:xfrm>
        <a:graphic>
          <a:graphicData uri="http://schemas.openxmlformats.org/presentationml/2006/ole">
            <p:oleObj spid="_x0000_s36868" name="Equation" r:id="rId5" imgW="1650960" imgH="291960" progId="Equation.DSMT4">
              <p:embed/>
            </p:oleObj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239939" y="4195310"/>
          <a:ext cx="8640763" cy="1785937"/>
        </p:xfrm>
        <a:graphic>
          <a:graphicData uri="http://schemas.openxmlformats.org/presentationml/2006/ole">
            <p:oleObj spid="_x0000_s36869" name="Equation" r:id="rId6" imgW="1904760" imgH="393480" progId="Equation.DSMT4">
              <p:embed/>
            </p:oleObj>
          </a:graphicData>
        </a:graphic>
      </p:graphicFrame>
      <p:sp useBgFill="1">
        <p:nvSpPr>
          <p:cNvPr id="13" name="Rectangle 12"/>
          <p:cNvSpPr/>
          <p:nvPr/>
        </p:nvSpPr>
        <p:spPr>
          <a:xfrm>
            <a:off x="489854" y="2960913"/>
            <a:ext cx="7881260" cy="10559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/>
          <p:cNvSpPr/>
          <p:nvPr/>
        </p:nvSpPr>
        <p:spPr>
          <a:xfrm>
            <a:off x="195940" y="4376055"/>
            <a:ext cx="8675918" cy="1545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389474" y="3175000"/>
            <a:ext cx="8424326" cy="2539999"/>
          </a:xfrm>
          <a:prstGeom prst="roundRect">
            <a:avLst>
              <a:gd name="adj" fmla="val 5842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43462" y="4562517"/>
            <a:ext cx="182880" cy="6309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026579" y="5010573"/>
            <a:ext cx="182880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409696" y="5019717"/>
            <a:ext cx="182880" cy="1737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792813" y="4288197"/>
            <a:ext cx="182880" cy="9052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175930" y="4864269"/>
            <a:ext cx="182880" cy="3291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559047" y="3638973"/>
            <a:ext cx="182880" cy="15544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942164" y="4050453"/>
            <a:ext cx="182880" cy="1143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325281" y="4571661"/>
            <a:ext cx="182880" cy="6217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708398" y="4425357"/>
            <a:ext cx="182880" cy="768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091515" y="4279053"/>
            <a:ext cx="18288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474632" y="4553373"/>
            <a:ext cx="182880" cy="64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857749" y="3931581"/>
            <a:ext cx="182880" cy="12618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240866" y="3730413"/>
            <a:ext cx="182880" cy="1463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623983" y="4215045"/>
            <a:ext cx="182880" cy="9784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007100" y="4955709"/>
            <a:ext cx="182880" cy="2377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390217" y="3547533"/>
            <a:ext cx="182880" cy="16459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773334" y="3995589"/>
            <a:ext cx="182880" cy="11978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156451" y="4946565"/>
            <a:ext cx="182880" cy="2468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539568" y="3913293"/>
            <a:ext cx="182880" cy="12801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922685" y="4461933"/>
            <a:ext cx="182880" cy="731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8305796" y="4004733"/>
            <a:ext cx="182880" cy="1188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/>
          <p:nvPr/>
        </p:nvCxnSpPr>
        <p:spPr>
          <a:xfrm rot="5400000" flipH="1" flipV="1">
            <a:off x="6294966" y="5465235"/>
            <a:ext cx="364067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00075" y="4229100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Euclid" pitchFamily="18" charset="0"/>
              </a:rPr>
              <a:t>1</a:t>
            </a:r>
            <a:endParaRPr lang="en-US" dirty="0">
              <a:latin typeface="Euclid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743075" y="3971925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Euclid" pitchFamily="18" charset="0"/>
              </a:rPr>
              <a:t>1</a:t>
            </a:r>
            <a:endParaRPr lang="en-US" dirty="0">
              <a:latin typeface="Euclid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505075" y="3333750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Euclid" pitchFamily="18" charset="0"/>
              </a:rPr>
              <a:t>1</a:t>
            </a:r>
            <a:endParaRPr lang="en-US" dirty="0">
              <a:latin typeface="Euclid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343650" y="3219450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Euclid" pitchFamily="18" charset="0"/>
              </a:rPr>
              <a:t>1</a:t>
            </a:r>
            <a:endParaRPr lang="en-US" dirty="0">
              <a:latin typeface="Euclid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7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8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9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Result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3113" y="1714509"/>
            <a:ext cx="831777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atin typeface="Euclid" pitchFamily="18" charset="0"/>
              </a:rPr>
              <a:t>Odds algorithm tells us to ignore all secretaries until secretary </a:t>
            </a:r>
            <a:r>
              <a:rPr lang="en-US" sz="2700" i="1" dirty="0" smtClean="0">
                <a:latin typeface="Euclid" pitchFamily="18" charset="0"/>
              </a:rPr>
              <a:t>s</a:t>
            </a:r>
            <a:r>
              <a:rPr lang="en-US" sz="2700" dirty="0" smtClean="0">
                <a:latin typeface="Euclid" pitchFamily="18" charset="0"/>
              </a:rPr>
              <a:t> and then to choose the first “success” (</a:t>
            </a:r>
            <a:r>
              <a:rPr lang="en-US" sz="2700" dirty="0" err="1" smtClean="0">
                <a:latin typeface="Euclid" pitchFamily="18" charset="0"/>
              </a:rPr>
              <a:t>ie</a:t>
            </a:r>
            <a:r>
              <a:rPr lang="en-US" sz="2700" dirty="0" smtClean="0">
                <a:latin typeface="Euclid" pitchFamily="18" charset="0"/>
              </a:rPr>
              <a:t>: the first secretary that is the best so far)</a:t>
            </a:r>
            <a:endParaRPr lang="en-US" sz="2700" dirty="0">
              <a:latin typeface="Euclid" pitchFamily="18" charset="0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288257" y="3136898"/>
          <a:ext cx="6567487" cy="673100"/>
        </p:xfrm>
        <a:graphic>
          <a:graphicData uri="http://schemas.openxmlformats.org/presentationml/2006/ole">
            <p:oleObj spid="_x0000_s37891" name="Equation" r:id="rId4" imgW="2844720" imgH="291960" progId="Equation.DSMT4">
              <p:embed/>
            </p:oleObj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611438" y="3966263"/>
          <a:ext cx="3987800" cy="2108200"/>
        </p:xfrm>
        <a:graphic>
          <a:graphicData uri="http://schemas.openxmlformats.org/presentationml/2006/ole">
            <p:oleObj spid="_x0000_s37892" name="Equation" r:id="rId5" imgW="1726920" imgH="914400" progId="Equation.DSMT4">
              <p:embed/>
            </p:oleObj>
          </a:graphicData>
        </a:graphic>
      </p:graphicFrame>
      <p:sp useBgFill="1">
        <p:nvSpPr>
          <p:cNvPr id="12" name="Rectangle 11"/>
          <p:cNvSpPr/>
          <p:nvPr/>
        </p:nvSpPr>
        <p:spPr>
          <a:xfrm>
            <a:off x="397327" y="1687269"/>
            <a:ext cx="8392890" cy="1262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/>
          <p:cNvSpPr/>
          <p:nvPr/>
        </p:nvSpPr>
        <p:spPr>
          <a:xfrm>
            <a:off x="527954" y="3069755"/>
            <a:ext cx="8392890" cy="729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/>
          <p:cNvSpPr/>
          <p:nvPr/>
        </p:nvSpPr>
        <p:spPr>
          <a:xfrm>
            <a:off x="487867" y="3966016"/>
            <a:ext cx="8392890" cy="729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/>
          <p:cNvSpPr/>
          <p:nvPr/>
        </p:nvSpPr>
        <p:spPr>
          <a:xfrm>
            <a:off x="538838" y="4724384"/>
            <a:ext cx="8392890" cy="8096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/>
          <p:cNvSpPr/>
          <p:nvPr/>
        </p:nvSpPr>
        <p:spPr>
          <a:xfrm>
            <a:off x="582381" y="5486386"/>
            <a:ext cx="8392890" cy="729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uclid" pitchFamily="18" charset="0"/>
              </a:rPr>
              <a:t>The Secretary Problem with Group Interviews</a:t>
            </a:r>
            <a:endParaRPr lang="en-US" dirty="0">
              <a:latin typeface="Eucli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05650" y="6050295"/>
            <a:ext cx="1902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latin typeface="Euclid" pitchFamily="18" charset="0"/>
              </a:rPr>
              <a:t>from </a:t>
            </a:r>
            <a:r>
              <a:rPr lang="en-US" sz="1600" dirty="0" err="1" smtClean="0">
                <a:latin typeface="Euclid" pitchFamily="18" charset="0"/>
              </a:rPr>
              <a:t>Bruss</a:t>
            </a:r>
            <a:r>
              <a:rPr lang="en-US" sz="1600" dirty="0" smtClean="0">
                <a:latin typeface="Euclid" pitchFamily="18" charset="0"/>
              </a:rPr>
              <a:t> (2000)</a:t>
            </a:r>
            <a:endParaRPr lang="en-US" sz="1600" dirty="0">
              <a:latin typeface="Euclid" pitchFamily="18" charset="0"/>
            </a:endParaRPr>
          </a:p>
        </p:txBody>
      </p:sp>
      <p:graphicFrame>
        <p:nvGraphicFramePr>
          <p:cNvPr id="58369" name="Object 1"/>
          <p:cNvGraphicFramePr>
            <a:graphicFrameLocks noChangeAspect="1"/>
          </p:cNvGraphicFramePr>
          <p:nvPr/>
        </p:nvGraphicFramePr>
        <p:xfrm>
          <a:off x="5383213" y="2763838"/>
          <a:ext cx="3227387" cy="1095375"/>
        </p:xfrm>
        <a:graphic>
          <a:graphicData uri="http://schemas.openxmlformats.org/presentationml/2006/ole">
            <p:oleObj spid="_x0000_s58369" name="Equation" r:id="rId5" imgW="711000" imgH="24120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9576" y="2909207"/>
            <a:ext cx="521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latin typeface="Euclid" pitchFamily="18" charset="0"/>
              </a:rPr>
              <a:t>n</a:t>
            </a:r>
            <a:r>
              <a:rPr lang="en-US" sz="5400" dirty="0" smtClean="0">
                <a:latin typeface="Euclid" pitchFamily="18" charset="0"/>
              </a:rPr>
              <a:t> groups of size</a:t>
            </a:r>
            <a:endParaRPr lang="en-US" sz="5400" i="1" dirty="0" smtClean="0">
              <a:latin typeface="Eucli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258" y="3956957"/>
            <a:ext cx="85670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Euclid" pitchFamily="18" charset="0"/>
              </a:rPr>
              <a:t>Members of a group are interviewed </a:t>
            </a:r>
            <a:r>
              <a:rPr lang="en-US" sz="3200" b="1" dirty="0" smtClean="0">
                <a:latin typeface="Euclid" pitchFamily="18" charset="0"/>
              </a:rPr>
              <a:t>together</a:t>
            </a:r>
            <a:r>
              <a:rPr lang="en-US" sz="3200" dirty="0" smtClean="0">
                <a:latin typeface="Euclid" pitchFamily="18" charset="0"/>
              </a:rPr>
              <a:t>. After the interview, either one group member is chosen or the whole group is ignored without a chance of recall </a:t>
            </a:r>
          </a:p>
        </p:txBody>
      </p:sp>
      <p:sp useBgFill="1">
        <p:nvSpPr>
          <p:cNvPr id="11" name="Rectangle 10"/>
          <p:cNvSpPr/>
          <p:nvPr/>
        </p:nvSpPr>
        <p:spPr>
          <a:xfrm>
            <a:off x="489853" y="2960913"/>
            <a:ext cx="8111221" cy="10559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/>
          <p:cNvSpPr/>
          <p:nvPr/>
        </p:nvSpPr>
        <p:spPr>
          <a:xfrm>
            <a:off x="326851" y="3985384"/>
            <a:ext cx="8520797" cy="2001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Interviews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8125" y="1672338"/>
            <a:ext cx="8667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atin typeface="Euclid" pitchFamily="18" charset="0"/>
              </a:rPr>
              <a:t>Associate indicator to each group. Aim to stop at last 1</a:t>
            </a:r>
            <a:endParaRPr lang="en-US" sz="2700" dirty="0">
              <a:latin typeface="Euclid" pitchFamily="18" charset="0"/>
            </a:endParaRP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1647825" y="2198688"/>
          <a:ext cx="5848350" cy="2506662"/>
        </p:xfrm>
        <a:graphic>
          <a:graphicData uri="http://schemas.openxmlformats.org/presentationml/2006/ole">
            <p:oleObj spid="_x0000_s83970" name="Equation" r:id="rId5" imgW="2603160" imgH="111744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8125" y="4787013"/>
            <a:ext cx="8667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atin typeface="Euclid" pitchFamily="18" charset="0"/>
              </a:rPr>
              <a:t>So pick the first “best” item after group </a:t>
            </a:r>
            <a:r>
              <a:rPr lang="en-US" sz="2700" i="1" dirty="0" smtClean="0">
                <a:latin typeface="Euclid" pitchFamily="18" charset="0"/>
              </a:rPr>
              <a:t>s</a:t>
            </a:r>
            <a:r>
              <a:rPr lang="en-US" sz="2700" dirty="0" smtClean="0">
                <a:latin typeface="Euclid" pitchFamily="18" charset="0"/>
              </a:rPr>
              <a:t>, where</a:t>
            </a:r>
            <a:endParaRPr lang="en-US" sz="2700" dirty="0">
              <a:latin typeface="Euclid" pitchFamily="18" charset="0"/>
            </a:endParaRPr>
          </a:p>
        </p:txBody>
      </p:sp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531813" y="5245100"/>
          <a:ext cx="3679825" cy="1081088"/>
        </p:xfrm>
        <a:graphic>
          <a:graphicData uri="http://schemas.openxmlformats.org/presentationml/2006/ole">
            <p:oleObj spid="_x0000_s83971" name="Equation" r:id="rId6" imgW="1638000" imgH="48240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91050" y="5520438"/>
            <a:ext cx="39147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 smtClean="0">
                <a:latin typeface="Euclid" pitchFamily="18" charset="0"/>
              </a:rPr>
              <a:t>Hsiau</a:t>
            </a:r>
            <a:r>
              <a:rPr lang="en-US" sz="2700" dirty="0" smtClean="0">
                <a:latin typeface="Euclid" pitchFamily="18" charset="0"/>
              </a:rPr>
              <a:t> and Yang (2000)</a:t>
            </a:r>
            <a:endParaRPr lang="en-US" sz="2700" dirty="0">
              <a:latin typeface="Euclid" pitchFamily="18" charset="0"/>
            </a:endParaRPr>
          </a:p>
        </p:txBody>
      </p:sp>
      <p:sp useBgFill="1">
        <p:nvSpPr>
          <p:cNvPr id="14" name="Rectangle 13"/>
          <p:cNvSpPr/>
          <p:nvPr/>
        </p:nvSpPr>
        <p:spPr>
          <a:xfrm>
            <a:off x="432703" y="2170338"/>
            <a:ext cx="8111221" cy="630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/>
          <p:cNvSpPr/>
          <p:nvPr/>
        </p:nvSpPr>
        <p:spPr>
          <a:xfrm>
            <a:off x="527953" y="2827562"/>
            <a:ext cx="8111221" cy="8681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/>
          <p:cNvSpPr/>
          <p:nvPr/>
        </p:nvSpPr>
        <p:spPr>
          <a:xfrm>
            <a:off x="527953" y="3770537"/>
            <a:ext cx="8111221" cy="8681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/>
          <p:cNvSpPr/>
          <p:nvPr/>
        </p:nvSpPr>
        <p:spPr>
          <a:xfrm>
            <a:off x="547003" y="4799237"/>
            <a:ext cx="8111221" cy="468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/>
          <p:cNvSpPr/>
          <p:nvPr/>
        </p:nvSpPr>
        <p:spPr>
          <a:xfrm>
            <a:off x="308878" y="5304061"/>
            <a:ext cx="4139297" cy="991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/>
          <p:cNvSpPr/>
          <p:nvPr/>
        </p:nvSpPr>
        <p:spPr>
          <a:xfrm>
            <a:off x="4728478" y="5275486"/>
            <a:ext cx="4139297" cy="991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uclid" pitchFamily="18" charset="0"/>
              </a:rPr>
              <a:t>The Odds Theorem &amp; Secretary Problem in Continuous Time</a:t>
            </a:r>
            <a:endParaRPr lang="en-US" dirty="0">
              <a:latin typeface="Eucli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05650" y="6050295"/>
            <a:ext cx="1902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latin typeface="Euclid" pitchFamily="18" charset="0"/>
              </a:rPr>
              <a:t>from </a:t>
            </a:r>
            <a:r>
              <a:rPr lang="en-US" sz="1600" dirty="0" err="1" smtClean="0">
                <a:latin typeface="Euclid" pitchFamily="18" charset="0"/>
              </a:rPr>
              <a:t>Bruss</a:t>
            </a:r>
            <a:r>
              <a:rPr lang="en-US" sz="1600" dirty="0" smtClean="0">
                <a:latin typeface="Euclid" pitchFamily="18" charset="0"/>
              </a:rPr>
              <a:t> (2000)</a:t>
            </a:r>
            <a:endParaRPr lang="en-US" sz="1600" dirty="0">
              <a:latin typeface="Euclid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162049" y="3360733"/>
            <a:ext cx="44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85886" y="3360733"/>
            <a:ext cx="63627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7534276" y="3360733"/>
            <a:ext cx="44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684020" y="3358193"/>
            <a:ext cx="142240" cy="50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385060" y="3358193"/>
            <a:ext cx="142240" cy="50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2501900" y="3358193"/>
            <a:ext cx="142240" cy="50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918460" y="3358193"/>
            <a:ext cx="142240" cy="50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223260" y="3358193"/>
            <a:ext cx="142240" cy="50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290060" y="3358193"/>
            <a:ext cx="142240" cy="50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432300" y="3358193"/>
            <a:ext cx="142240" cy="50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787900" y="3358193"/>
            <a:ext cx="142240" cy="50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219700" y="3358193"/>
            <a:ext cx="142240" cy="50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621020" y="3358193"/>
            <a:ext cx="142240" cy="50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332220" y="3358193"/>
            <a:ext cx="142240" cy="50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6413500" y="3358193"/>
            <a:ext cx="142240" cy="50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109460" y="3358193"/>
            <a:ext cx="142240" cy="50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30680" y="3063236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Euclid" pitchFamily="18" charset="0"/>
              </a:rPr>
              <a:t>0</a:t>
            </a:r>
            <a:endParaRPr lang="en-US" sz="1400" dirty="0">
              <a:latin typeface="Euclid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31720" y="3063236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Euclid" pitchFamily="18" charset="0"/>
              </a:rPr>
              <a:t>0</a:t>
            </a:r>
            <a:endParaRPr lang="en-US" sz="1400" dirty="0">
              <a:latin typeface="Euclid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43480" y="3063236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Euclid" pitchFamily="18" charset="0"/>
              </a:rPr>
              <a:t>1</a:t>
            </a:r>
            <a:endParaRPr lang="en-US" sz="1400" dirty="0">
              <a:latin typeface="Euclid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65120" y="3063236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Euclid" pitchFamily="18" charset="0"/>
              </a:rPr>
              <a:t>1</a:t>
            </a:r>
            <a:endParaRPr lang="en-US" sz="1400" dirty="0">
              <a:latin typeface="Euclid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64840" y="3063236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Euclid" pitchFamily="18" charset="0"/>
              </a:rPr>
              <a:t>0</a:t>
            </a:r>
            <a:endParaRPr lang="en-US" sz="1400" dirty="0">
              <a:latin typeface="Euclid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31640" y="3063236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Euclid" pitchFamily="18" charset="0"/>
              </a:rPr>
              <a:t>1</a:t>
            </a:r>
            <a:endParaRPr lang="en-US" sz="1400" dirty="0">
              <a:latin typeface="Eucli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78960" y="3063236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Euclid" pitchFamily="18" charset="0"/>
              </a:rPr>
              <a:t>0</a:t>
            </a:r>
            <a:endParaRPr lang="en-US" sz="1400" dirty="0">
              <a:latin typeface="Euclid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24400" y="3063236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Euclid" pitchFamily="18" charset="0"/>
              </a:rPr>
              <a:t>1</a:t>
            </a:r>
            <a:endParaRPr lang="en-US" sz="1400" dirty="0">
              <a:latin typeface="Euclid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56200" y="3063236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Euclid" pitchFamily="18" charset="0"/>
              </a:rPr>
              <a:t>1</a:t>
            </a:r>
            <a:endParaRPr lang="en-US" sz="1400" dirty="0">
              <a:latin typeface="Eucli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62600" y="3063236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Euclid" pitchFamily="18" charset="0"/>
              </a:rPr>
              <a:t>0</a:t>
            </a:r>
            <a:endParaRPr lang="en-US" sz="1400" dirty="0">
              <a:latin typeface="Euclid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33160" y="3063236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Euclid" pitchFamily="18" charset="0"/>
              </a:rPr>
              <a:t>1</a:t>
            </a:r>
            <a:endParaRPr lang="en-US" sz="1400" dirty="0">
              <a:latin typeface="Euclid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90640" y="3063236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Euclid" pitchFamily="18" charset="0"/>
              </a:rPr>
              <a:t>0</a:t>
            </a:r>
            <a:endParaRPr lang="en-US" sz="1400" dirty="0">
              <a:latin typeface="Euclid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51040" y="3063236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Euclid" pitchFamily="18" charset="0"/>
              </a:rPr>
              <a:t>1</a:t>
            </a:r>
            <a:endParaRPr lang="en-US" sz="1400" dirty="0">
              <a:latin typeface="Eucli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94065" y="3613569"/>
            <a:ext cx="968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Euclid" pitchFamily="18" charset="0"/>
              </a:rPr>
              <a:t>t </a:t>
            </a:r>
            <a:r>
              <a:rPr lang="en-US" sz="2400" dirty="0" smtClean="0">
                <a:latin typeface="Euclid" pitchFamily="18" charset="0"/>
              </a:rPr>
              <a:t>= 0 </a:t>
            </a:r>
            <a:endParaRPr lang="en-US" sz="2400" i="1" dirty="0">
              <a:latin typeface="Euclid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77930" y="3613569"/>
            <a:ext cx="968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Euclid" pitchFamily="18" charset="0"/>
              </a:rPr>
              <a:t>t </a:t>
            </a:r>
            <a:r>
              <a:rPr lang="en-US" sz="2400" dirty="0" smtClean="0">
                <a:latin typeface="Euclid" pitchFamily="18" charset="0"/>
              </a:rPr>
              <a:t>= </a:t>
            </a:r>
            <a:r>
              <a:rPr lang="en-US" sz="2400" i="1" dirty="0" smtClean="0">
                <a:latin typeface="Euclid" pitchFamily="18" charset="0"/>
              </a:rPr>
              <a:t>T</a:t>
            </a:r>
            <a:r>
              <a:rPr lang="en-US" sz="2400" dirty="0" smtClean="0">
                <a:latin typeface="Euclid" pitchFamily="18" charset="0"/>
              </a:rPr>
              <a:t> </a:t>
            </a:r>
            <a:endParaRPr lang="en-US" sz="2400" i="1" dirty="0">
              <a:latin typeface="Euclid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8125" y="4144702"/>
            <a:ext cx="8667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atin typeface="Euclid" pitchFamily="18" charset="0"/>
              </a:rPr>
              <a:t>Random arrivals in [0, </a:t>
            </a:r>
            <a:r>
              <a:rPr lang="en-US" sz="2700" i="1" dirty="0" smtClean="0">
                <a:latin typeface="Euclid" pitchFamily="18" charset="0"/>
              </a:rPr>
              <a:t>T</a:t>
            </a:r>
            <a:r>
              <a:rPr lang="en-US" sz="2700" dirty="0" smtClean="0">
                <a:latin typeface="Euclid" pitchFamily="18" charset="0"/>
              </a:rPr>
              <a:t>] form an inhomogeneous Poisson process with density </a:t>
            </a:r>
            <a:r>
              <a:rPr lang="en-US" sz="2700" dirty="0" smtClean="0">
                <a:latin typeface="Euclid" pitchFamily="18" charset="0"/>
                <a:sym typeface="Euclid Symbol"/>
              </a:rPr>
              <a:t>(</a:t>
            </a:r>
            <a:r>
              <a:rPr lang="en-US" sz="2700" i="1" dirty="0" smtClean="0">
                <a:latin typeface="Euclid" pitchFamily="18" charset="0"/>
                <a:sym typeface="Euclid Symbol"/>
              </a:rPr>
              <a:t>t</a:t>
            </a:r>
            <a:r>
              <a:rPr lang="en-US" sz="2700" dirty="0" smtClean="0">
                <a:latin typeface="Euclid" pitchFamily="18" charset="0"/>
                <a:sym typeface="Euclid Symbol"/>
              </a:rPr>
              <a:t>)</a:t>
            </a:r>
            <a:endParaRPr lang="en-US" sz="2700" dirty="0">
              <a:latin typeface="Euclid" pitchFamily="18" charset="0"/>
            </a:endParaRPr>
          </a:p>
        </p:txBody>
      </p:sp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1316832" y="5151984"/>
          <a:ext cx="6510337" cy="614363"/>
        </p:xfrm>
        <a:graphic>
          <a:graphicData uri="http://schemas.openxmlformats.org/presentationml/2006/ole">
            <p:oleObj spid="_x0000_s87043" name="Equation" r:id="rId5" imgW="2819160" imgH="266400" progId="Equation.DSMT4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uclid" pitchFamily="18" charset="0"/>
              </a:rPr>
              <a:t>Outline</a:t>
            </a:r>
            <a:endParaRPr lang="en-US" dirty="0">
              <a:latin typeface="Eucli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97976"/>
            <a:ext cx="8503920" cy="4306495"/>
          </a:xfrm>
        </p:spPr>
        <p:txBody>
          <a:bodyPr>
            <a:noAutofit/>
          </a:bodyPr>
          <a:lstStyle/>
          <a:p>
            <a:r>
              <a:rPr lang="en-US" sz="3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Euclid" pitchFamily="18" charset="0"/>
              </a:rPr>
              <a:t>The odds algorithm</a:t>
            </a:r>
          </a:p>
          <a:p>
            <a:r>
              <a:rPr lang="en-US" sz="3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Euclid" pitchFamily="18" charset="0"/>
              </a:rPr>
              <a:t>The classical secretary problem</a:t>
            </a:r>
          </a:p>
          <a:p>
            <a:r>
              <a:rPr lang="en-US" sz="3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Euclid" pitchFamily="18" charset="0"/>
              </a:rPr>
              <a:t>The secretary problem with group interviews</a:t>
            </a:r>
          </a:p>
          <a:p>
            <a:r>
              <a:rPr lang="en-US" sz="35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 continuous-time secretary problem</a:t>
            </a:r>
          </a:p>
          <a:p>
            <a:r>
              <a:rPr lang="en-US" sz="3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Euclid" pitchFamily="18" charset="0"/>
              </a:rPr>
              <a:t>The secretary problem with rejection</a:t>
            </a:r>
          </a:p>
          <a:p>
            <a:r>
              <a:rPr lang="en-US" sz="3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Euclid" pitchFamily="18" charset="0"/>
              </a:rPr>
              <a:t>The IID case – known distributions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Time Problem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8125" y="1672338"/>
            <a:ext cx="8667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atin typeface="Euclid" pitchFamily="18" charset="0"/>
              </a:rPr>
              <a:t>Consider an interval </a:t>
            </a:r>
            <a:r>
              <a:rPr lang="en-US" sz="2700" dirty="0" smtClean="0">
                <a:latin typeface="Euclid" pitchFamily="18" charset="0"/>
                <a:sym typeface="Euclid Symbol"/>
              </a:rPr>
              <a:t></a:t>
            </a:r>
            <a:r>
              <a:rPr lang="en-US" sz="2700" i="1" baseline="-25000" dirty="0" smtClean="0">
                <a:latin typeface="Euclid" pitchFamily="18" charset="0"/>
                <a:sym typeface="Euclid Symbol"/>
              </a:rPr>
              <a:t>k</a:t>
            </a:r>
            <a:r>
              <a:rPr lang="en-US" sz="2700" dirty="0" smtClean="0">
                <a:latin typeface="Euclid" pitchFamily="18" charset="0"/>
              </a:rPr>
              <a:t> = (</a:t>
            </a:r>
            <a:r>
              <a:rPr lang="en-US" sz="2700" i="1" dirty="0" err="1" smtClean="0">
                <a:latin typeface="Euclid" pitchFamily="18" charset="0"/>
              </a:rPr>
              <a:t>t</a:t>
            </a:r>
            <a:r>
              <a:rPr lang="en-US" sz="2700" i="1" baseline="-25000" dirty="0" err="1" smtClean="0">
                <a:latin typeface="Euclid" pitchFamily="18" charset="0"/>
              </a:rPr>
              <a:t>k</a:t>
            </a:r>
            <a:r>
              <a:rPr lang="en-US" sz="2700" i="1" baseline="-25000" dirty="0" smtClean="0">
                <a:latin typeface="Euclid" pitchFamily="18" charset="0"/>
              </a:rPr>
              <a:t> – </a:t>
            </a:r>
            <a:r>
              <a:rPr lang="en-US" sz="2700" baseline="-25000" dirty="0" smtClean="0">
                <a:latin typeface="Euclid" pitchFamily="18" charset="0"/>
              </a:rPr>
              <a:t>1</a:t>
            </a:r>
            <a:r>
              <a:rPr lang="en-US" sz="2700" i="1" dirty="0" smtClean="0">
                <a:latin typeface="Euclid" pitchFamily="18" charset="0"/>
              </a:rPr>
              <a:t>,t</a:t>
            </a:r>
            <a:r>
              <a:rPr lang="en-US" sz="2700" i="1" baseline="-25000" dirty="0" smtClean="0">
                <a:latin typeface="Euclid" pitchFamily="18" charset="0"/>
              </a:rPr>
              <a:t>k</a:t>
            </a:r>
            <a:r>
              <a:rPr lang="en-US" sz="2700" dirty="0" smtClean="0">
                <a:latin typeface="Euclid" pitchFamily="18" charset="0"/>
              </a:rPr>
              <a:t>] </a:t>
            </a:r>
            <a:endParaRPr lang="en-US" sz="2700" dirty="0">
              <a:latin typeface="Euclid" pitchFamily="18" charset="0"/>
            </a:endParaRPr>
          </a:p>
        </p:txBody>
      </p:sp>
      <p:graphicFrame>
        <p:nvGraphicFramePr>
          <p:cNvPr id="88069" name="Object 5"/>
          <p:cNvGraphicFramePr>
            <a:graphicFrameLocks noChangeAspect="1"/>
          </p:cNvGraphicFramePr>
          <p:nvPr/>
        </p:nvGraphicFramePr>
        <p:xfrm>
          <a:off x="952500" y="2338388"/>
          <a:ext cx="7240588" cy="1550987"/>
        </p:xfrm>
        <a:graphic>
          <a:graphicData uri="http://schemas.openxmlformats.org/presentationml/2006/ole">
            <p:oleObj spid="_x0000_s88069" name="Equation" r:id="rId4" imgW="3136680" imgH="672840" progId="Equation.DSMT4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38125" y="4085392"/>
            <a:ext cx="8667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atin typeface="Euclid" pitchFamily="18" charset="0"/>
              </a:rPr>
              <a:t>As such, the “odds of success” has a well-defined density, </a:t>
            </a:r>
            <a:r>
              <a:rPr lang="en-US" sz="2700" i="1" dirty="0" smtClean="0">
                <a:latin typeface="Euclid" pitchFamily="18" charset="0"/>
                <a:sym typeface="Euclid Symbol"/>
              </a:rPr>
              <a:t></a:t>
            </a:r>
            <a:r>
              <a:rPr lang="en-US" sz="2700" dirty="0" smtClean="0">
                <a:latin typeface="Euclid" pitchFamily="18" charset="0"/>
                <a:sym typeface="Euclid Symbol"/>
              </a:rPr>
              <a:t>(</a:t>
            </a:r>
            <a:r>
              <a:rPr lang="en-US" sz="2700" i="1" dirty="0" smtClean="0">
                <a:latin typeface="Euclid" pitchFamily="18" charset="0"/>
                <a:sym typeface="Euclid Symbol"/>
              </a:rPr>
              <a:t>t</a:t>
            </a:r>
            <a:r>
              <a:rPr lang="en-US" sz="2700" dirty="0" smtClean="0">
                <a:latin typeface="Euclid" pitchFamily="18" charset="0"/>
                <a:sym typeface="Euclid Symbol"/>
              </a:rPr>
              <a:t>) = (</a:t>
            </a:r>
            <a:r>
              <a:rPr lang="en-US" sz="2700" i="1" dirty="0" smtClean="0">
                <a:latin typeface="Euclid" pitchFamily="18" charset="0"/>
                <a:sym typeface="Euclid Symbol"/>
              </a:rPr>
              <a:t>t</a:t>
            </a:r>
            <a:r>
              <a:rPr lang="en-US" sz="2700" dirty="0" smtClean="0">
                <a:latin typeface="Euclid" pitchFamily="18" charset="0"/>
                <a:sym typeface="Euclid Symbol"/>
              </a:rPr>
              <a:t>)</a:t>
            </a:r>
            <a:r>
              <a:rPr lang="en-US" sz="2700" i="1" dirty="0" smtClean="0">
                <a:latin typeface="Euclid" pitchFamily="18" charset="0"/>
                <a:sym typeface="Euclid Symbol"/>
              </a:rPr>
              <a:t>h</a:t>
            </a:r>
            <a:r>
              <a:rPr lang="en-US" sz="2700" dirty="0" smtClean="0">
                <a:latin typeface="Euclid" pitchFamily="18" charset="0"/>
                <a:sym typeface="Euclid Symbol"/>
              </a:rPr>
              <a:t>(</a:t>
            </a:r>
            <a:r>
              <a:rPr lang="en-US" sz="2700" i="1" dirty="0" smtClean="0">
                <a:latin typeface="Euclid" pitchFamily="18" charset="0"/>
                <a:sym typeface="Euclid Symbol"/>
              </a:rPr>
              <a:t>t</a:t>
            </a:r>
            <a:r>
              <a:rPr lang="en-US" sz="2700" dirty="0" smtClean="0">
                <a:latin typeface="Euclid" pitchFamily="18" charset="0"/>
                <a:sym typeface="Euclid Symbol"/>
              </a:rPr>
              <a:t>)</a:t>
            </a:r>
            <a:r>
              <a:rPr lang="en-US" sz="2700" dirty="0" smtClean="0">
                <a:latin typeface="Euclid" pitchFamily="18" charset="0"/>
              </a:rPr>
              <a:t> </a:t>
            </a:r>
            <a:endParaRPr lang="en-US" sz="2700" dirty="0">
              <a:latin typeface="Euclid" pitchFamily="18" charset="0"/>
            </a:endParaRPr>
          </a:p>
        </p:txBody>
      </p:sp>
      <p:graphicFrame>
        <p:nvGraphicFramePr>
          <p:cNvPr id="88070" name="Object 6"/>
          <p:cNvGraphicFramePr>
            <a:graphicFrameLocks noChangeAspect="1"/>
          </p:cNvGraphicFramePr>
          <p:nvPr/>
        </p:nvGraphicFramePr>
        <p:xfrm>
          <a:off x="1801813" y="5183188"/>
          <a:ext cx="5540375" cy="906462"/>
        </p:xfrm>
        <a:graphic>
          <a:graphicData uri="http://schemas.openxmlformats.org/presentationml/2006/ole">
            <p:oleObj spid="_x0000_s88070" name="Equation" r:id="rId5" imgW="2400120" imgH="393480" progId="Equation.DSMT4">
              <p:embed/>
            </p:oleObj>
          </a:graphicData>
        </a:graphic>
      </p:graphicFrame>
      <p:sp useBgFill="1">
        <p:nvSpPr>
          <p:cNvPr id="23" name="Rectangle 22"/>
          <p:cNvSpPr/>
          <p:nvPr/>
        </p:nvSpPr>
        <p:spPr>
          <a:xfrm>
            <a:off x="398836" y="1611536"/>
            <a:ext cx="8111221" cy="6151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/>
          <p:cNvSpPr/>
          <p:nvPr/>
        </p:nvSpPr>
        <p:spPr>
          <a:xfrm>
            <a:off x="381902" y="2271936"/>
            <a:ext cx="8111221" cy="6151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/>
          <p:cNvSpPr/>
          <p:nvPr/>
        </p:nvSpPr>
        <p:spPr>
          <a:xfrm>
            <a:off x="339569" y="2940801"/>
            <a:ext cx="5256898" cy="903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/>
          <p:cNvSpPr/>
          <p:nvPr/>
        </p:nvSpPr>
        <p:spPr>
          <a:xfrm>
            <a:off x="5614301" y="2949262"/>
            <a:ext cx="2733832" cy="903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/>
          <p:cNvSpPr/>
          <p:nvPr/>
        </p:nvSpPr>
        <p:spPr>
          <a:xfrm>
            <a:off x="525833" y="4117661"/>
            <a:ext cx="7813833" cy="903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/>
          <p:cNvSpPr/>
          <p:nvPr/>
        </p:nvSpPr>
        <p:spPr>
          <a:xfrm>
            <a:off x="542766" y="5192928"/>
            <a:ext cx="7813833" cy="903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Secretary Problem in Continuous Time</a:t>
            </a:r>
            <a:endParaRPr lang="en-US" dirty="0"/>
          </a:p>
        </p:txBody>
      </p:sp>
      <p:graphicFrame>
        <p:nvGraphicFramePr>
          <p:cNvPr id="89092" name="Object 4"/>
          <p:cNvGraphicFramePr>
            <a:graphicFrameLocks noChangeAspect="1"/>
          </p:cNvGraphicFramePr>
          <p:nvPr/>
        </p:nvGraphicFramePr>
        <p:xfrm>
          <a:off x="760413" y="2183868"/>
          <a:ext cx="7624762" cy="3686175"/>
        </p:xfrm>
        <a:graphic>
          <a:graphicData uri="http://schemas.openxmlformats.org/presentationml/2006/ole">
            <p:oleObj spid="_x0000_s89092" name="Equation" r:id="rId5" imgW="3301920" imgH="1600200" progId="Equation.DSMT4">
              <p:embed/>
            </p:oleObj>
          </a:graphicData>
        </a:graphic>
      </p:graphicFrame>
      <p:sp useBgFill="1">
        <p:nvSpPr>
          <p:cNvPr id="14" name="Rectangle 13"/>
          <p:cNvSpPr/>
          <p:nvPr/>
        </p:nvSpPr>
        <p:spPr>
          <a:xfrm>
            <a:off x="271835" y="2201333"/>
            <a:ext cx="8111221" cy="541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271835" y="2743200"/>
            <a:ext cx="8111221" cy="4995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229502" y="3259666"/>
            <a:ext cx="8111221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/>
          <p:cNvSpPr/>
          <p:nvPr/>
        </p:nvSpPr>
        <p:spPr>
          <a:xfrm>
            <a:off x="221035" y="3810000"/>
            <a:ext cx="8111221" cy="9059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/>
          <p:cNvSpPr/>
          <p:nvPr/>
        </p:nvSpPr>
        <p:spPr>
          <a:xfrm>
            <a:off x="212569" y="4732863"/>
            <a:ext cx="8111221" cy="11768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uclid" pitchFamily="18" charset="0"/>
              </a:rPr>
              <a:t>The Secretary Problem with Rejection</a:t>
            </a:r>
            <a:endParaRPr lang="en-US" dirty="0">
              <a:latin typeface="Eucli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258" y="3309257"/>
            <a:ext cx="85670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Euclid" pitchFamily="18" charset="0"/>
              </a:rPr>
              <a:t>Suppose we desire to model the fact each secretary might </a:t>
            </a:r>
            <a:r>
              <a:rPr lang="en-US" sz="3200" b="1" dirty="0" smtClean="0">
                <a:latin typeface="Euclid" pitchFamily="18" charset="0"/>
              </a:rPr>
              <a:t>reject</a:t>
            </a:r>
            <a:r>
              <a:rPr lang="en-US" sz="3200" dirty="0" smtClean="0">
                <a:latin typeface="Euclid" pitchFamily="18" charset="0"/>
              </a:rPr>
              <a:t> an offer of employment, with </a:t>
            </a:r>
            <a:r>
              <a:rPr lang="en-US" sz="3200" b="1" dirty="0" smtClean="0">
                <a:latin typeface="Euclid" pitchFamily="18" charset="0"/>
              </a:rPr>
              <a:t>probability 1 – </a:t>
            </a:r>
            <a:r>
              <a:rPr lang="en-US" sz="3200" b="1" i="1" dirty="0" smtClean="0">
                <a:latin typeface="Euclid" pitchFamily="18" charset="0"/>
              </a:rPr>
              <a:t>p</a:t>
            </a:r>
            <a:r>
              <a:rPr lang="en-US" sz="3200" b="1" dirty="0" smtClean="0">
                <a:latin typeface="Euclid" pitchFamily="18" charset="0"/>
              </a:rPr>
              <a:t> </a:t>
            </a:r>
            <a:r>
              <a:rPr lang="en-US" sz="3200" dirty="0" smtClean="0">
                <a:latin typeface="Euclid" pitchFamily="18" charset="0"/>
              </a:rPr>
              <a:t>(</a:t>
            </a:r>
            <a:r>
              <a:rPr lang="en-US" sz="3200" b="1" dirty="0" smtClean="0">
                <a:latin typeface="Euclid" pitchFamily="18" charset="0"/>
              </a:rPr>
              <a:t>independent</a:t>
            </a:r>
            <a:r>
              <a:rPr lang="en-US" sz="3200" dirty="0" smtClean="0">
                <a:latin typeface="Euclid" pitchFamily="18" charset="0"/>
              </a:rPr>
              <a:t> of everything else).</a:t>
            </a:r>
          </a:p>
        </p:txBody>
      </p:sp>
      <p:sp useBgFill="1">
        <p:nvSpPr>
          <p:cNvPr id="8" name="Rectangle 7"/>
          <p:cNvSpPr/>
          <p:nvPr/>
        </p:nvSpPr>
        <p:spPr>
          <a:xfrm>
            <a:off x="337457" y="3331026"/>
            <a:ext cx="8556176" cy="20029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Objective?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5686" y="1705453"/>
            <a:ext cx="8512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Euclid" pitchFamily="18" charset="0"/>
              </a:rPr>
              <a:t>Best of all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389474" y="3632200"/>
            <a:ext cx="8424326" cy="2539999"/>
          </a:xfrm>
          <a:prstGeom prst="roundRect">
            <a:avLst>
              <a:gd name="adj" fmla="val 5842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7219" y="2196512"/>
            <a:ext cx="8512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Euclid" pitchFamily="18" charset="0"/>
              </a:rPr>
              <a:t>Best of all available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8752" y="2755331"/>
            <a:ext cx="8512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Euclid" pitchFamily="18" charset="0"/>
              </a:rPr>
              <a:t>“No regrets”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3462" y="5019717"/>
            <a:ext cx="182880" cy="6309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26579" y="5467773"/>
            <a:ext cx="182880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409696" y="5476917"/>
            <a:ext cx="182880" cy="173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792813" y="4745397"/>
            <a:ext cx="182880" cy="9052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175930" y="5321469"/>
            <a:ext cx="182880" cy="3291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559047" y="4096173"/>
            <a:ext cx="182880" cy="1554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942164" y="4507653"/>
            <a:ext cx="182880" cy="1143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325281" y="5028861"/>
            <a:ext cx="182880" cy="6217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08398" y="4882557"/>
            <a:ext cx="182880" cy="768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091515" y="4736253"/>
            <a:ext cx="18288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474632" y="5010573"/>
            <a:ext cx="182880" cy="64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857749" y="4388781"/>
            <a:ext cx="182880" cy="12618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240866" y="4187613"/>
            <a:ext cx="182880" cy="1463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623983" y="4672245"/>
            <a:ext cx="182880" cy="9784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007100" y="5412909"/>
            <a:ext cx="182880" cy="2377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390217" y="4004733"/>
            <a:ext cx="182880" cy="1645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773334" y="4452789"/>
            <a:ext cx="182880" cy="11978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156451" y="5403765"/>
            <a:ext cx="182880" cy="2468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539568" y="4370493"/>
            <a:ext cx="182880" cy="1280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922685" y="4919133"/>
            <a:ext cx="182880" cy="731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305796" y="4461933"/>
            <a:ext cx="182880" cy="1188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 rot="5400000" flipH="1" flipV="1">
            <a:off x="6294966" y="5922435"/>
            <a:ext cx="364067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 flipH="1" flipV="1">
            <a:off x="5160433" y="5922435"/>
            <a:ext cx="364067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 flipH="1" flipV="1">
            <a:off x="1697565" y="5922435"/>
            <a:ext cx="364067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3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9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6" grpId="0" animBg="1"/>
      <p:bldP spid="16" grpId="0"/>
      <p:bldP spid="19" grpId="0"/>
      <p:bldP spid="21" grpId="0" animBg="1"/>
      <p:bldP spid="26" grpId="0" animBg="1"/>
      <p:bldP spid="31" grpId="0" animBg="1"/>
      <p:bldP spid="31" grpId="1" animBg="1"/>
      <p:bldP spid="31" grpId="2" animBg="1"/>
      <p:bldP spid="33" grpId="0" animBg="1"/>
      <p:bldP spid="34" grpId="0" animBg="1"/>
      <p:bldP spid="35" grpId="0" animBg="1"/>
      <p:bldP spid="35" grpId="1" animBg="1"/>
      <p:bldP spid="35" grpId="2" animBg="1"/>
      <p:bldP spid="35" grpId="3" animBg="1"/>
      <p:bldP spid="35" grpId="4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7" grpId="3" animBg="1"/>
      <p:bldP spid="37" grpId="4" animBg="1"/>
      <p:bldP spid="38" grpId="0" animBg="1"/>
      <p:bldP spid="38" grpId="1" animBg="1"/>
      <p:bldP spid="38" grpId="2" animBg="1"/>
      <p:bldP spid="38" grpId="3" animBg="1"/>
      <p:bldP spid="38" grpId="4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0" grpId="3" animBg="1"/>
      <p:bldP spid="40" grpId="4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5" grpId="3" animBg="1"/>
      <p:bldP spid="45" grpId="4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8" grpId="3" animBg="1"/>
      <p:bldP spid="48" grpId="4" animBg="1"/>
      <p:bldP spid="49" grpId="0" animBg="1"/>
      <p:bldP spid="49" grpId="1" animBg="1"/>
      <p:bldP spid="49" grpId="2" animBg="1"/>
      <p:bldP spid="49" grpId="3" animBg="1"/>
      <p:bldP spid="49" grpId="4" animBg="1"/>
      <p:bldP spid="52" grpId="0" animBg="1"/>
      <p:bldP spid="52" grpId="1" animBg="1"/>
      <p:bldP spid="52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of all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3113" y="2139063"/>
            <a:ext cx="83177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atin typeface="Euclid" pitchFamily="18" charset="0"/>
              </a:rPr>
              <a:t>Difficult to model using the indicator approach</a:t>
            </a:r>
            <a:endParaRPr lang="en-US" sz="2700" dirty="0">
              <a:latin typeface="Euclid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3113" y="2791342"/>
            <a:ext cx="8317774" cy="1150911"/>
            <a:chOff x="413113" y="3097021"/>
            <a:chExt cx="8317774" cy="1150911"/>
          </a:xfrm>
        </p:grpSpPr>
        <p:graphicFrame>
          <p:nvGraphicFramePr>
            <p:cNvPr id="39940" name="Object 4"/>
            <p:cNvGraphicFramePr>
              <a:graphicFrameLocks noChangeAspect="1"/>
            </p:cNvGraphicFramePr>
            <p:nvPr/>
          </p:nvGraphicFramePr>
          <p:xfrm>
            <a:off x="2574925" y="3592294"/>
            <a:ext cx="3994150" cy="655638"/>
          </p:xfrm>
          <a:graphic>
            <a:graphicData uri="http://schemas.openxmlformats.org/presentationml/2006/ole">
              <p:oleObj spid="_x0000_s46083" name="Equation" r:id="rId5" imgW="1777680" imgH="291960" progId="Equation.DSMT4">
                <p:embed/>
              </p:oleObj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413113" y="3097021"/>
              <a:ext cx="831777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 smtClean="0">
                  <a:latin typeface="Euclid" pitchFamily="18" charset="0"/>
                </a:rPr>
                <a:t>Might be tempted to use</a:t>
              </a:r>
              <a:endParaRPr lang="en-US" sz="2700" dirty="0">
                <a:latin typeface="Euclid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13113" y="4108473"/>
            <a:ext cx="8317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atin typeface="Euclid" pitchFamily="18" charset="0"/>
              </a:rPr>
              <a:t>But what if the best secretary of all refuses employment?</a:t>
            </a:r>
            <a:endParaRPr lang="en-US" sz="2700" dirty="0">
              <a:latin typeface="Eucli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113" y="5154478"/>
            <a:ext cx="8317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atin typeface="Euclid" pitchFamily="18" charset="0"/>
              </a:rPr>
              <a:t>Smith (1975) and Freeman (1983) find that the best strategy is to explore until </a:t>
            </a:r>
            <a:r>
              <a:rPr lang="en-US" sz="2700" i="1" dirty="0" smtClean="0">
                <a:latin typeface="Euclid" pitchFamily="18" charset="0"/>
              </a:rPr>
              <a:t>s</a:t>
            </a:r>
            <a:r>
              <a:rPr lang="en-US" sz="2700" dirty="0" smtClean="0">
                <a:latin typeface="Euclid" pitchFamily="18" charset="0"/>
              </a:rPr>
              <a:t> = </a:t>
            </a:r>
            <a:r>
              <a:rPr lang="en-US" sz="2700" i="1" dirty="0" smtClean="0">
                <a:latin typeface="Euclid" pitchFamily="18" charset="0"/>
              </a:rPr>
              <a:t>np</a:t>
            </a:r>
            <a:r>
              <a:rPr lang="en-US" sz="2700" baseline="30000" dirty="0" smtClean="0">
                <a:latin typeface="Euclid" pitchFamily="18" charset="0"/>
              </a:rPr>
              <a:t>1/(1</a:t>
            </a:r>
            <a:r>
              <a:rPr lang="en-US" sz="2700" dirty="0" smtClean="0">
                <a:latin typeface="Euclid" pitchFamily="18" charset="0"/>
              </a:rPr>
              <a:t> </a:t>
            </a:r>
            <a:r>
              <a:rPr lang="en-US" sz="2700" baseline="30000" dirty="0" smtClean="0">
                <a:latin typeface="Euclid" pitchFamily="18" charset="0"/>
              </a:rPr>
              <a:t>–</a:t>
            </a:r>
            <a:r>
              <a:rPr lang="en-US" sz="2700" dirty="0" smtClean="0">
                <a:latin typeface="Euclid" pitchFamily="18" charset="0"/>
              </a:rPr>
              <a:t> </a:t>
            </a:r>
            <a:r>
              <a:rPr lang="en-US" sz="2700" i="1" baseline="30000" dirty="0" smtClean="0">
                <a:latin typeface="Euclid" pitchFamily="18" charset="0"/>
              </a:rPr>
              <a:t>p</a:t>
            </a:r>
            <a:r>
              <a:rPr lang="en-US" sz="2700" baseline="30000" dirty="0" smtClean="0">
                <a:latin typeface="Euclid" pitchFamily="18" charset="0"/>
              </a:rPr>
              <a:t>)</a:t>
            </a:r>
            <a:endParaRPr lang="en-US" sz="2700" dirty="0">
              <a:latin typeface="Euclid" pitchFamily="18" charset="0"/>
            </a:endParaRPr>
          </a:p>
        </p:txBody>
      </p:sp>
      <p:sp useBgFill="1">
        <p:nvSpPr>
          <p:cNvPr id="33" name="Rectangle 32"/>
          <p:cNvSpPr/>
          <p:nvPr/>
        </p:nvSpPr>
        <p:spPr>
          <a:xfrm>
            <a:off x="440869" y="2775853"/>
            <a:ext cx="8392890" cy="11430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89474" y="2463730"/>
            <a:ext cx="8424326" cy="2539999"/>
          </a:xfrm>
          <a:prstGeom prst="roundRect">
            <a:avLst>
              <a:gd name="adj" fmla="val 5842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3462" y="3851247"/>
            <a:ext cx="182880" cy="6309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26579" y="4299303"/>
            <a:ext cx="182880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09696" y="4308447"/>
            <a:ext cx="182880" cy="173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792813" y="3576927"/>
            <a:ext cx="182880" cy="9052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75930" y="4152999"/>
            <a:ext cx="182880" cy="3291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59047" y="2927703"/>
            <a:ext cx="182880" cy="1554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42164" y="3339183"/>
            <a:ext cx="182880" cy="1143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25281" y="3860391"/>
            <a:ext cx="182880" cy="6217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708398" y="3714087"/>
            <a:ext cx="182880" cy="768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091515" y="3567783"/>
            <a:ext cx="18288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74632" y="3842103"/>
            <a:ext cx="182880" cy="64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857749" y="3220311"/>
            <a:ext cx="182880" cy="12618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40866" y="3019143"/>
            <a:ext cx="182880" cy="1463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23983" y="3503775"/>
            <a:ext cx="182880" cy="9784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007100" y="4244439"/>
            <a:ext cx="182880" cy="2377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390217" y="2836263"/>
            <a:ext cx="182880" cy="1645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773334" y="3284319"/>
            <a:ext cx="182880" cy="11978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156451" y="4235295"/>
            <a:ext cx="182880" cy="2468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539568" y="3202023"/>
            <a:ext cx="182880" cy="1280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922685" y="3750663"/>
            <a:ext cx="182880" cy="731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305796" y="3293463"/>
            <a:ext cx="182880" cy="1188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00075" y="3466042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Euclid" pitchFamily="18" charset="0"/>
              </a:rPr>
              <a:t>1</a:t>
            </a:r>
            <a:endParaRPr lang="en-US" dirty="0">
              <a:latin typeface="Euclid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43075" y="3256492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Euclid" pitchFamily="18" charset="0"/>
              </a:rPr>
              <a:t>1</a:t>
            </a:r>
            <a:endParaRPr lang="en-US" dirty="0">
              <a:latin typeface="Euclid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3" grpId="0"/>
      <p:bldP spid="33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5" grpId="0"/>
      <p:bldP spid="35" grpId="1"/>
      <p:bldP spid="36" grpId="0"/>
      <p:bldP spid="3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of all – Numerical Results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55891" y="1719927"/>
            <a:ext cx="7432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Euclid" pitchFamily="18" charset="0"/>
              </a:rPr>
              <a:t>Performance of Strategies with Varying “Exploration Thresholds” </a:t>
            </a:r>
            <a:r>
              <a:rPr lang="en-US" sz="2400" b="1" i="1" dirty="0" smtClean="0">
                <a:latin typeface="Euclid" pitchFamily="18" charset="0"/>
              </a:rPr>
              <a:t>s</a:t>
            </a:r>
            <a:r>
              <a:rPr lang="en-US" sz="2400" b="1" dirty="0" smtClean="0">
                <a:latin typeface="Euclid" pitchFamily="18" charset="0"/>
              </a:rPr>
              <a:t>, Based on 150,000 Simulations</a:t>
            </a:r>
            <a:endParaRPr lang="en-US" sz="2400" b="1" dirty="0">
              <a:latin typeface="Euclid" pitchFamily="18" charset="0"/>
            </a:endParaRPr>
          </a:p>
        </p:txBody>
      </p:sp>
      <p:sp useBgFill="1">
        <p:nvSpPr>
          <p:cNvPr id="21" name="Rectangle 20"/>
          <p:cNvSpPr/>
          <p:nvPr/>
        </p:nvSpPr>
        <p:spPr>
          <a:xfrm>
            <a:off x="2128150" y="2645227"/>
            <a:ext cx="4789714" cy="35814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59536" y="5802087"/>
            <a:ext cx="425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Euclid" pitchFamily="18" charset="0"/>
              </a:rPr>
              <a:t>s</a:t>
            </a:r>
            <a:endParaRPr lang="en-US" sz="2400" b="1" i="1" dirty="0">
              <a:latin typeface="Eucli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80830" y="2873835"/>
            <a:ext cx="461665" cy="264522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b="1" i="1" dirty="0" smtClean="0">
                <a:latin typeface="Euclid" pitchFamily="18" charset="0"/>
              </a:rPr>
              <a:t>Probability of Success</a:t>
            </a:r>
            <a:endParaRPr lang="en-US" b="1" i="1" dirty="0">
              <a:latin typeface="Euclid" pitchFamily="18" charset="0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8211" y="2719193"/>
            <a:ext cx="4181473" cy="313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Straight Connector 24"/>
          <p:cNvCxnSpPr/>
          <p:nvPr/>
        </p:nvCxnSpPr>
        <p:spPr>
          <a:xfrm rot="5400000" flipH="1" flipV="1">
            <a:off x="4048905" y="4537223"/>
            <a:ext cx="219456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4316179" y="5064091"/>
            <a:ext cx="827314" cy="435429"/>
          </a:xfrm>
          <a:custGeom>
            <a:avLst/>
            <a:gdLst>
              <a:gd name="connsiteX0" fmla="*/ 0 w 827314"/>
              <a:gd name="connsiteY0" fmla="*/ 0 h 435429"/>
              <a:gd name="connsiteX1" fmla="*/ 293914 w 827314"/>
              <a:gd name="connsiteY1" fmla="*/ 359229 h 435429"/>
              <a:gd name="connsiteX2" fmla="*/ 827314 w 827314"/>
              <a:gd name="connsiteY2" fmla="*/ 435429 h 43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7314" h="435429">
                <a:moveTo>
                  <a:pt x="0" y="0"/>
                </a:moveTo>
                <a:cubicBezTo>
                  <a:pt x="78014" y="143328"/>
                  <a:pt x="156028" y="286657"/>
                  <a:pt x="293914" y="359229"/>
                </a:cubicBezTo>
                <a:cubicBezTo>
                  <a:pt x="431800" y="431801"/>
                  <a:pt x="629557" y="433615"/>
                  <a:pt x="827314" y="435429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644002" y="4495806"/>
            <a:ext cx="1273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Euclid" pitchFamily="18" charset="0"/>
              </a:rPr>
              <a:t>Predicted best</a:t>
            </a:r>
            <a:endParaRPr lang="en-US" dirty="0">
              <a:latin typeface="Euclid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/>
      <p:bldP spid="19" grpId="0"/>
      <p:bldP spid="28" grpId="0" animBg="1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“No Regrets”</a:t>
            </a:r>
            <a:endParaRPr lang="en-US" dirty="0"/>
          </a:p>
        </p:txBody>
      </p:sp>
      <p:sp>
        <p:nvSpPr>
          <p:cNvPr id="66" name="Rounded Rectangle 65"/>
          <p:cNvSpPr/>
          <p:nvPr/>
        </p:nvSpPr>
        <p:spPr>
          <a:xfrm>
            <a:off x="389474" y="1845663"/>
            <a:ext cx="8424326" cy="2539999"/>
          </a:xfrm>
          <a:prstGeom prst="roundRect">
            <a:avLst>
              <a:gd name="adj" fmla="val 5842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3462" y="3233180"/>
            <a:ext cx="182880" cy="6309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26579" y="3681236"/>
            <a:ext cx="182880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409696" y="3690380"/>
            <a:ext cx="182880" cy="173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792813" y="2958860"/>
            <a:ext cx="182880" cy="9052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175930" y="3534932"/>
            <a:ext cx="182880" cy="3291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559047" y="2309636"/>
            <a:ext cx="182880" cy="1554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942164" y="2721116"/>
            <a:ext cx="182880" cy="1143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325281" y="3242324"/>
            <a:ext cx="182880" cy="6217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08398" y="3096020"/>
            <a:ext cx="182880" cy="768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091515" y="2949716"/>
            <a:ext cx="18288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474632" y="3224036"/>
            <a:ext cx="182880" cy="64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857749" y="2602244"/>
            <a:ext cx="182880" cy="12618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240866" y="2401076"/>
            <a:ext cx="182880" cy="1463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623983" y="2885708"/>
            <a:ext cx="182880" cy="9784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007100" y="3626372"/>
            <a:ext cx="182880" cy="2377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390217" y="2218196"/>
            <a:ext cx="182880" cy="1645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773334" y="2666252"/>
            <a:ext cx="182880" cy="11978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156451" y="3617228"/>
            <a:ext cx="182880" cy="2468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539568" y="2583956"/>
            <a:ext cx="182880" cy="1280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922685" y="3132596"/>
            <a:ext cx="182880" cy="731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305796" y="2675396"/>
            <a:ext cx="182880" cy="1188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 rot="5400000" flipH="1" flipV="1">
            <a:off x="1697565" y="4135898"/>
            <a:ext cx="364067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4"/>
          <p:cNvGraphicFramePr>
            <a:graphicFrameLocks noChangeAspect="1"/>
          </p:cNvGraphicFramePr>
          <p:nvPr/>
        </p:nvGraphicFramePr>
        <p:xfrm>
          <a:off x="2574925" y="5298274"/>
          <a:ext cx="3994150" cy="655638"/>
        </p:xfrm>
        <a:graphic>
          <a:graphicData uri="http://schemas.openxmlformats.org/presentationml/2006/ole">
            <p:oleObj spid="_x0000_s79874" name="Equation" r:id="rId5" imgW="1777680" imgH="291960" progId="Equation.DSMT4">
              <p:embed/>
            </p:oleObj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315686" y="4829773"/>
            <a:ext cx="8512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Euclid" pitchFamily="18" charset="0"/>
              </a:rPr>
              <a:t>We want to pick the </a:t>
            </a:r>
            <a:r>
              <a:rPr lang="en-US" sz="2800" i="1" dirty="0" smtClean="0">
                <a:latin typeface="Euclid" pitchFamily="18" charset="0"/>
              </a:rPr>
              <a:t>last</a:t>
            </a:r>
            <a:r>
              <a:rPr lang="en-US" sz="2800" dirty="0" smtClean="0">
                <a:latin typeface="Euclid" pitchFamily="18" charset="0"/>
              </a:rPr>
              <a:t> success from</a:t>
            </a:r>
          </a:p>
        </p:txBody>
      </p:sp>
      <p:sp useBgFill="1">
        <p:nvSpPr>
          <p:cNvPr id="51" name="Rectangle 50"/>
          <p:cNvSpPr/>
          <p:nvPr/>
        </p:nvSpPr>
        <p:spPr>
          <a:xfrm>
            <a:off x="462640" y="4891364"/>
            <a:ext cx="8392890" cy="11369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0075" y="2847975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Euclid" pitchFamily="18" charset="0"/>
              </a:rPr>
              <a:t>1</a:t>
            </a:r>
            <a:endParaRPr lang="en-US" dirty="0">
              <a:latin typeface="Euclid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43075" y="2638425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Euclid" pitchFamily="18" charset="0"/>
              </a:rPr>
              <a:t>1</a:t>
            </a:r>
            <a:endParaRPr lang="en-US" dirty="0">
              <a:latin typeface="Euclid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  <p:bldP spid="53" grpId="0"/>
      <p:bldP spid="5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“No Regrets”</a:t>
            </a:r>
            <a:endParaRPr lang="en-US" dirty="0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098675" y="4054475"/>
          <a:ext cx="5013325" cy="2168525"/>
        </p:xfrm>
        <a:graphic>
          <a:graphicData uri="http://schemas.openxmlformats.org/presentationml/2006/ole">
            <p:oleObj spid="_x0000_s44034" name="Equation" r:id="rId5" imgW="2171520" imgH="939600" progId="Equation.DSMT4">
              <p:embed/>
            </p:oleObj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2574925" y="2275555"/>
          <a:ext cx="3994150" cy="655638"/>
        </p:xfrm>
        <a:graphic>
          <a:graphicData uri="http://schemas.openxmlformats.org/presentationml/2006/ole">
            <p:oleObj spid="_x0000_s44035" name="Equation" r:id="rId6" imgW="1777680" imgH="29196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5686" y="1807054"/>
            <a:ext cx="8512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Euclid" pitchFamily="18" charset="0"/>
              </a:rPr>
              <a:t>We want to pick the </a:t>
            </a:r>
            <a:r>
              <a:rPr lang="en-US" sz="2800" i="1" dirty="0" smtClean="0">
                <a:latin typeface="Euclid" pitchFamily="18" charset="0"/>
              </a:rPr>
              <a:t>last</a:t>
            </a:r>
            <a:r>
              <a:rPr lang="en-US" sz="2800" dirty="0" smtClean="0">
                <a:latin typeface="Euclid" pitchFamily="18" charset="0"/>
              </a:rPr>
              <a:t> success from</a:t>
            </a: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1419225" y="3209925"/>
          <a:ext cx="6305550" cy="569913"/>
        </p:xfrm>
        <a:graphic>
          <a:graphicData uri="http://schemas.openxmlformats.org/presentationml/2006/ole">
            <p:oleObj spid="_x0000_s44036" name="Equation" r:id="rId7" imgW="2806560" imgH="253800" progId="Equation.DSMT4">
              <p:embed/>
            </p:oleObj>
          </a:graphicData>
        </a:graphic>
      </p:graphicFrame>
      <p:sp useBgFill="1">
        <p:nvSpPr>
          <p:cNvPr id="10" name="Rectangle 9"/>
          <p:cNvSpPr/>
          <p:nvPr/>
        </p:nvSpPr>
        <p:spPr>
          <a:xfrm>
            <a:off x="462640" y="3189497"/>
            <a:ext cx="8392890" cy="6967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/>
          <p:cNvSpPr/>
          <p:nvPr/>
        </p:nvSpPr>
        <p:spPr>
          <a:xfrm>
            <a:off x="2095498" y="4147435"/>
            <a:ext cx="1104902" cy="6967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/>
          <p:cNvSpPr/>
          <p:nvPr/>
        </p:nvSpPr>
        <p:spPr>
          <a:xfrm>
            <a:off x="6591298" y="4190980"/>
            <a:ext cx="625930" cy="6967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/>
          <p:cNvSpPr/>
          <p:nvPr/>
        </p:nvSpPr>
        <p:spPr>
          <a:xfrm>
            <a:off x="3260270" y="4147440"/>
            <a:ext cx="1616529" cy="6967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/>
          <p:cNvSpPr/>
          <p:nvPr/>
        </p:nvSpPr>
        <p:spPr>
          <a:xfrm>
            <a:off x="4936670" y="4147438"/>
            <a:ext cx="1562101" cy="6967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/>
          <p:cNvSpPr/>
          <p:nvPr/>
        </p:nvSpPr>
        <p:spPr>
          <a:xfrm>
            <a:off x="2574470" y="4920324"/>
            <a:ext cx="3978730" cy="7620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/>
          <p:cNvSpPr/>
          <p:nvPr/>
        </p:nvSpPr>
        <p:spPr>
          <a:xfrm>
            <a:off x="2574470" y="5682329"/>
            <a:ext cx="3978730" cy="544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“No Regrets” – Numerical Results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07572" y="1663262"/>
            <a:ext cx="7728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Euclid" pitchFamily="18" charset="0"/>
              </a:rPr>
              <a:t>Performance of Strategies with Varying “Exploration Thresholds” </a:t>
            </a:r>
            <a:r>
              <a:rPr lang="en-US" sz="2400" b="1" i="1" dirty="0" smtClean="0">
                <a:latin typeface="Euclid" pitchFamily="18" charset="0"/>
              </a:rPr>
              <a:t>s</a:t>
            </a:r>
            <a:r>
              <a:rPr lang="en-US" sz="2400" b="1" dirty="0" smtClean="0">
                <a:latin typeface="Euclid" pitchFamily="18" charset="0"/>
              </a:rPr>
              <a:t>, Based on 150,000 Simulations</a:t>
            </a:r>
            <a:endParaRPr lang="en-US" sz="2400" b="1" dirty="0">
              <a:latin typeface="Euclid" pitchFamily="18" charset="0"/>
            </a:endParaRPr>
          </a:p>
        </p:txBody>
      </p:sp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8100" y="2478186"/>
            <a:ext cx="5167800" cy="364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348106" y="5993561"/>
            <a:ext cx="4760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Euclid" pitchFamily="18" charset="0"/>
              </a:rPr>
              <a:t>s</a:t>
            </a:r>
            <a:endParaRPr lang="en-US" sz="2400" b="1" i="1" dirty="0">
              <a:latin typeface="Eucli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70755" y="2912914"/>
            <a:ext cx="461665" cy="264522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b="1" i="1" dirty="0" smtClean="0">
                <a:latin typeface="Euclid" pitchFamily="18" charset="0"/>
              </a:rPr>
              <a:t>Probability of Success</a:t>
            </a:r>
            <a:endParaRPr lang="en-US" b="1" i="1" dirty="0">
              <a:latin typeface="Euclid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077439" y="4741729"/>
            <a:ext cx="253590" cy="424543"/>
          </a:xfrm>
          <a:custGeom>
            <a:avLst/>
            <a:gdLst>
              <a:gd name="connsiteX0" fmla="*/ 1110343 w 1110343"/>
              <a:gd name="connsiteY0" fmla="*/ 424543 h 424543"/>
              <a:gd name="connsiteX1" fmla="*/ 381000 w 1110343"/>
              <a:gd name="connsiteY1" fmla="*/ 326572 h 424543"/>
              <a:gd name="connsiteX2" fmla="*/ 0 w 1110343"/>
              <a:gd name="connsiteY2" fmla="*/ 0 h 42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0343" h="424543">
                <a:moveTo>
                  <a:pt x="1110343" y="424543"/>
                </a:moveTo>
                <a:cubicBezTo>
                  <a:pt x="838200" y="410936"/>
                  <a:pt x="566057" y="397329"/>
                  <a:pt x="381000" y="326572"/>
                </a:cubicBezTo>
                <a:cubicBezTo>
                  <a:pt x="195943" y="255815"/>
                  <a:pt x="97971" y="127907"/>
                  <a:pt x="0" y="0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284243" y="5002987"/>
            <a:ext cx="2419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Euclid" pitchFamily="18" charset="0"/>
              </a:rPr>
              <a:t>Prediction from</a:t>
            </a:r>
            <a:br>
              <a:rPr lang="en-US" dirty="0" smtClean="0">
                <a:latin typeface="Euclid" pitchFamily="18" charset="0"/>
              </a:rPr>
            </a:br>
            <a:r>
              <a:rPr lang="en-US" dirty="0" smtClean="0">
                <a:latin typeface="Euclid" pitchFamily="18" charset="0"/>
              </a:rPr>
              <a:t>the odds algorithm</a:t>
            </a:r>
            <a:endParaRPr lang="en-US" dirty="0">
              <a:latin typeface="Euclid" pitchFamily="18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153661" y="2967335"/>
            <a:ext cx="740229" cy="424543"/>
          </a:xfrm>
          <a:custGeom>
            <a:avLst/>
            <a:gdLst>
              <a:gd name="connsiteX0" fmla="*/ 0 w 522515"/>
              <a:gd name="connsiteY0" fmla="*/ 0 h 620486"/>
              <a:gd name="connsiteX1" fmla="*/ 119743 w 522515"/>
              <a:gd name="connsiteY1" fmla="*/ 489857 h 620486"/>
              <a:gd name="connsiteX2" fmla="*/ 522515 w 522515"/>
              <a:gd name="connsiteY2" fmla="*/ 620486 h 62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515" h="620486">
                <a:moveTo>
                  <a:pt x="0" y="0"/>
                </a:moveTo>
                <a:cubicBezTo>
                  <a:pt x="16328" y="193221"/>
                  <a:pt x="32657" y="386443"/>
                  <a:pt x="119743" y="489857"/>
                </a:cubicBezTo>
                <a:cubicBezTo>
                  <a:pt x="206829" y="593271"/>
                  <a:pt x="364672" y="606878"/>
                  <a:pt x="522515" y="620486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772659" y="2586336"/>
            <a:ext cx="127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Euclid" pitchFamily="18" charset="0"/>
              </a:rPr>
              <a:t>Simulation</a:t>
            </a:r>
            <a:endParaRPr lang="en-US" dirty="0">
              <a:latin typeface="Euclid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 flipH="1" flipV="1">
            <a:off x="4111592" y="4513156"/>
            <a:ext cx="27432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7325" y="2475821"/>
            <a:ext cx="5175476" cy="365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 animBg="1"/>
      <p:bldP spid="22" grpId="0"/>
      <p:bldP spid="23" grpId="0" animBg="1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of all available</a:t>
            </a:r>
            <a:endParaRPr lang="en-US" dirty="0"/>
          </a:p>
        </p:txBody>
      </p:sp>
      <p:sp>
        <p:nvSpPr>
          <p:cNvPr id="66" name="Rounded Rectangle 65"/>
          <p:cNvSpPr/>
          <p:nvPr/>
        </p:nvSpPr>
        <p:spPr>
          <a:xfrm>
            <a:off x="389474" y="1718658"/>
            <a:ext cx="8424326" cy="2539999"/>
          </a:xfrm>
          <a:prstGeom prst="roundRect">
            <a:avLst>
              <a:gd name="adj" fmla="val 5842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3462" y="3106175"/>
            <a:ext cx="182880" cy="6309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26579" y="3554231"/>
            <a:ext cx="182880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409696" y="3563375"/>
            <a:ext cx="182880" cy="173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792813" y="2831855"/>
            <a:ext cx="182880" cy="9052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175930" y="3407927"/>
            <a:ext cx="182880" cy="3291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559047" y="2182631"/>
            <a:ext cx="182880" cy="1554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942164" y="2594111"/>
            <a:ext cx="182880" cy="1143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325281" y="3115319"/>
            <a:ext cx="182880" cy="6217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08398" y="2969015"/>
            <a:ext cx="182880" cy="768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091515" y="2822711"/>
            <a:ext cx="18288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474632" y="3097031"/>
            <a:ext cx="182880" cy="64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857749" y="2475239"/>
            <a:ext cx="182880" cy="12618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240866" y="2274071"/>
            <a:ext cx="182880" cy="1463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623983" y="2758703"/>
            <a:ext cx="182880" cy="9784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007100" y="3499367"/>
            <a:ext cx="182880" cy="2377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390217" y="2091191"/>
            <a:ext cx="182880" cy="1645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773334" y="2539247"/>
            <a:ext cx="182880" cy="11978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156451" y="3490223"/>
            <a:ext cx="182880" cy="2468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539568" y="2456951"/>
            <a:ext cx="182880" cy="1280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922685" y="3005591"/>
            <a:ext cx="182880" cy="731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305796" y="2548391"/>
            <a:ext cx="182880" cy="1188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rot="5400000" flipH="1" flipV="1">
            <a:off x="5160433" y="4008893"/>
            <a:ext cx="364067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4"/>
          <p:cNvGraphicFramePr>
            <a:graphicFrameLocks noChangeAspect="1"/>
          </p:cNvGraphicFramePr>
          <p:nvPr/>
        </p:nvGraphicFramePr>
        <p:xfrm>
          <a:off x="1747044" y="4973638"/>
          <a:ext cx="5649912" cy="655637"/>
        </p:xfrm>
        <a:graphic>
          <a:graphicData uri="http://schemas.openxmlformats.org/presentationml/2006/ole">
            <p:oleObj spid="_x0000_s81922" name="Equation" r:id="rId5" imgW="2514600" imgH="291960" progId="Equation.DSMT4">
              <p:embed/>
            </p:oleObj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315686" y="4495933"/>
            <a:ext cx="8512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Euclid" pitchFamily="18" charset="0"/>
              </a:rPr>
              <a:t>We want to pick the </a:t>
            </a:r>
            <a:r>
              <a:rPr lang="en-US" sz="2800" i="1" dirty="0" smtClean="0">
                <a:latin typeface="Euclid" pitchFamily="18" charset="0"/>
              </a:rPr>
              <a:t>last</a:t>
            </a:r>
            <a:r>
              <a:rPr lang="en-US" sz="2800" dirty="0" smtClean="0">
                <a:latin typeface="Euclid" pitchFamily="18" charset="0"/>
              </a:rPr>
              <a:t> indicator from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15686" y="5715179"/>
            <a:ext cx="8512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Euclid" pitchFamily="18" charset="0"/>
              </a:rPr>
              <a:t>Partial information case harder! See Tamaki (1991)</a:t>
            </a:r>
          </a:p>
        </p:txBody>
      </p:sp>
      <p:sp useBgFill="1">
        <p:nvSpPr>
          <p:cNvPr id="54" name="Rectangle 53"/>
          <p:cNvSpPr/>
          <p:nvPr/>
        </p:nvSpPr>
        <p:spPr>
          <a:xfrm>
            <a:off x="472165" y="4475372"/>
            <a:ext cx="8392890" cy="11539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8" name="Rectangle 57"/>
          <p:cNvSpPr/>
          <p:nvPr/>
        </p:nvSpPr>
        <p:spPr>
          <a:xfrm>
            <a:off x="462640" y="5753101"/>
            <a:ext cx="839289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600075" y="2790825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Euclid" pitchFamily="18" charset="0"/>
              </a:rPr>
              <a:t>1</a:t>
            </a:r>
            <a:endParaRPr lang="en-US" dirty="0">
              <a:latin typeface="Euclid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52600" y="2514600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Euclid" pitchFamily="18" charset="0"/>
              </a:rPr>
              <a:t>1</a:t>
            </a:r>
            <a:endParaRPr lang="en-US" dirty="0">
              <a:latin typeface="Euclid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95600" y="2266950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Euclid" pitchFamily="18" charset="0"/>
              </a:rPr>
              <a:t>1</a:t>
            </a:r>
            <a:endParaRPr lang="en-US" dirty="0">
              <a:latin typeface="Euclid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800600" y="2162175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Euclid" pitchFamily="18" charset="0"/>
              </a:rPr>
              <a:t>1</a:t>
            </a:r>
            <a:endParaRPr lang="en-US" dirty="0">
              <a:latin typeface="Euclid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200650" y="1943100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Euclid" pitchFamily="18" charset="0"/>
              </a:rPr>
              <a:t>1</a:t>
            </a:r>
            <a:endParaRPr lang="en-US" dirty="0">
              <a:latin typeface="Euclid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1" animBg="1"/>
      <p:bldP spid="31" grpId="2" animBg="1"/>
      <p:bldP spid="35" grpId="1" animBg="1"/>
      <p:bldP spid="35" grpId="2" animBg="1"/>
      <p:bldP spid="37" grpId="1" animBg="1"/>
      <p:bldP spid="37" grpId="2" animBg="1"/>
      <p:bldP spid="38" grpId="1" animBg="1"/>
      <p:bldP spid="38" grpId="2" animBg="1"/>
      <p:bldP spid="40" grpId="1" animBg="1"/>
      <p:bldP spid="40" grpId="2" animBg="1"/>
      <p:bldP spid="45" grpId="1" animBg="1"/>
      <p:bldP spid="45" grpId="2" animBg="1"/>
      <p:bldP spid="48" grpId="1" animBg="1"/>
      <p:bldP spid="48" grpId="2" animBg="1"/>
      <p:bldP spid="49" grpId="1" animBg="1"/>
      <p:bldP spid="49" grpId="2" animBg="1"/>
      <p:bldP spid="54" grpId="0" animBg="1"/>
      <p:bldP spid="58" grpId="0" animBg="1"/>
      <p:bldP spid="59" grpId="0"/>
      <p:bldP spid="60" grpId="0"/>
      <p:bldP spid="61" grpId="0"/>
      <p:bldP spid="62" grpId="0"/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uclid" pitchFamily="18" charset="0"/>
              </a:rPr>
              <a:t>The Odds Algorithm</a:t>
            </a:r>
            <a:endParaRPr lang="en-US" dirty="0">
              <a:latin typeface="Euclid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30313" y="2895600"/>
          <a:ext cx="6684962" cy="1095375"/>
        </p:xfrm>
        <a:graphic>
          <a:graphicData uri="http://schemas.openxmlformats.org/presentationml/2006/ole">
            <p:oleObj spid="_x0000_s1026" name="Equation" r:id="rId5" imgW="1473120" imgH="2412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143000" y="4495800"/>
          <a:ext cx="6569075" cy="1038225"/>
        </p:xfrm>
        <a:graphic>
          <a:graphicData uri="http://schemas.openxmlformats.org/presentationml/2006/ole">
            <p:oleObj spid="_x0000_s1027" name="Equation" r:id="rId6" imgW="1447560" imgH="228600" progId="Equation.DSMT4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1828800" y="4495800"/>
            <a:ext cx="6477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4400" y="4495800"/>
            <a:ext cx="914400" cy="7620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 rot="5400000">
            <a:off x="8040624" y="4913376"/>
            <a:ext cx="190195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6401594" y="5561806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38200" y="2971800"/>
            <a:ext cx="7315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L 0.79167 -1.11111E-6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37335E-6 L 0.7875 2.37335E-6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of All Available – Full Information</a:t>
            </a:r>
            <a:endParaRPr lang="en-US" dirty="0"/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1862138" y="2209572"/>
          <a:ext cx="5421312" cy="655637"/>
        </p:xfrm>
        <a:graphic>
          <a:graphicData uri="http://schemas.openxmlformats.org/presentationml/2006/ole">
            <p:oleObj spid="_x0000_s49155" name="Equation" r:id="rId5" imgW="2412720" imgH="29196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5686" y="1676422"/>
            <a:ext cx="8512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Euclid" pitchFamily="18" charset="0"/>
              </a:rPr>
              <a:t>We want to pick the </a:t>
            </a:r>
            <a:r>
              <a:rPr lang="en-US" sz="2800" i="1" dirty="0" smtClean="0">
                <a:latin typeface="Euclid" pitchFamily="18" charset="0"/>
              </a:rPr>
              <a:t>last</a:t>
            </a:r>
            <a:r>
              <a:rPr lang="en-US" sz="2800" dirty="0" smtClean="0">
                <a:latin typeface="Euclid" pitchFamily="18" charset="0"/>
              </a:rPr>
              <a:t> indicator from</a:t>
            </a: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977106" y="3003781"/>
          <a:ext cx="7189788" cy="3249612"/>
        </p:xfrm>
        <a:graphic>
          <a:graphicData uri="http://schemas.openxmlformats.org/presentationml/2006/ole">
            <p:oleObj spid="_x0000_s49156" name="Equation" r:id="rId6" imgW="3200400" imgH="1447560" progId="Equation.DSMT4">
              <p:embed/>
            </p:oleObj>
          </a:graphicData>
        </a:graphic>
      </p:graphicFrame>
      <p:sp useBgFill="1">
        <p:nvSpPr>
          <p:cNvPr id="19" name="Rectangle 18"/>
          <p:cNvSpPr/>
          <p:nvPr/>
        </p:nvSpPr>
        <p:spPr>
          <a:xfrm>
            <a:off x="419098" y="1643725"/>
            <a:ext cx="8392890" cy="11974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/>
          <p:cNvSpPr/>
          <p:nvPr/>
        </p:nvSpPr>
        <p:spPr>
          <a:xfrm>
            <a:off x="996041" y="3091526"/>
            <a:ext cx="7494816" cy="6096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/>
          <p:cNvSpPr/>
          <p:nvPr/>
        </p:nvSpPr>
        <p:spPr>
          <a:xfrm>
            <a:off x="1072241" y="3712010"/>
            <a:ext cx="7494816" cy="6967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/>
          <p:cNvSpPr/>
          <p:nvPr/>
        </p:nvSpPr>
        <p:spPr>
          <a:xfrm>
            <a:off x="1050470" y="4430467"/>
            <a:ext cx="7494816" cy="8599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017812" y="5312208"/>
            <a:ext cx="7494816" cy="8599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657600" y="3117395"/>
            <a:ext cx="5187043" cy="2111835"/>
          </a:xfrm>
          <a:prstGeom prst="roundRect">
            <a:avLst>
              <a:gd name="adj" fmla="val 5842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800571" y="4419446"/>
            <a:ext cx="206829" cy="206829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214228" y="4419446"/>
            <a:ext cx="206829" cy="206829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625708" y="4419446"/>
            <a:ext cx="206829" cy="206829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037188" y="4419446"/>
            <a:ext cx="206829" cy="206829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448668" y="4419446"/>
            <a:ext cx="206829" cy="206829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860148" y="4419446"/>
            <a:ext cx="206829" cy="206829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271628" y="4419446"/>
            <a:ext cx="206829" cy="206829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683108" y="4419446"/>
            <a:ext cx="206829" cy="206829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094588" y="4419446"/>
            <a:ext cx="206829" cy="206829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506068" y="4419446"/>
            <a:ext cx="206829" cy="206829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917548" y="4419446"/>
            <a:ext cx="206829" cy="206829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329028" y="4419446"/>
            <a:ext cx="206829" cy="2068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/>
          <p:cNvSpPr/>
          <p:nvPr/>
        </p:nvSpPr>
        <p:spPr>
          <a:xfrm rot="5400000">
            <a:off x="5898000" y="2229697"/>
            <a:ext cx="125186" cy="4106212"/>
          </a:xfrm>
          <a:prstGeom prst="leftBrace">
            <a:avLst>
              <a:gd name="adj1" fmla="val 8949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299270" y="4618287"/>
            <a:ext cx="269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Euclid" pitchFamily="18" charset="0"/>
              </a:rPr>
              <a:t>k</a:t>
            </a:r>
            <a:endParaRPr lang="en-US" sz="1400" i="1" dirty="0">
              <a:latin typeface="Euclid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11651" y="3719127"/>
            <a:ext cx="169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Euclid" pitchFamily="18" charset="0"/>
              </a:rPr>
              <a:t>Bin(</a:t>
            </a:r>
            <a:r>
              <a:rPr lang="en-US" sz="1400" i="1" dirty="0" smtClean="0">
                <a:latin typeface="Euclid" pitchFamily="18" charset="0"/>
              </a:rPr>
              <a:t>k</a:t>
            </a:r>
            <a:r>
              <a:rPr lang="en-US" sz="1400" dirty="0" smtClean="0">
                <a:latin typeface="Euclid" pitchFamily="18" charset="0"/>
              </a:rPr>
              <a:t> – 1, </a:t>
            </a:r>
            <a:r>
              <a:rPr lang="en-US" sz="1400" i="1" dirty="0" smtClean="0">
                <a:latin typeface="Euclid" pitchFamily="18" charset="0"/>
              </a:rPr>
              <a:t>p</a:t>
            </a:r>
            <a:r>
              <a:rPr lang="en-US" sz="1400" dirty="0" smtClean="0">
                <a:latin typeface="Euclid" pitchFamily="18" charset="0"/>
              </a:rPr>
              <a:t>) accepted</a:t>
            </a:r>
            <a:endParaRPr lang="en-US" sz="1400" i="1" dirty="0">
              <a:latin typeface="Euclid" pitchFamily="18" charset="0"/>
            </a:endParaRPr>
          </a:p>
        </p:txBody>
      </p:sp>
      <p:sp>
        <p:nvSpPr>
          <p:cNvPr id="43" name="Left Brace 42"/>
          <p:cNvSpPr/>
          <p:nvPr/>
        </p:nvSpPr>
        <p:spPr>
          <a:xfrm rot="16200000" flipV="1">
            <a:off x="5901327" y="2752241"/>
            <a:ext cx="125186" cy="4104639"/>
          </a:xfrm>
          <a:prstGeom prst="leftBrace">
            <a:avLst>
              <a:gd name="adj1" fmla="val 8949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256250" y="4890702"/>
            <a:ext cx="1423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Euclid" pitchFamily="18" charset="0"/>
              </a:rPr>
              <a:t>k</a:t>
            </a:r>
            <a:r>
              <a:rPr lang="en-US" sz="1400" dirty="0" smtClean="0">
                <a:latin typeface="Euclid" pitchFamily="18" charset="0"/>
              </a:rPr>
              <a:t> – 1 items</a:t>
            </a:r>
            <a:endParaRPr lang="en-US" sz="1400" i="1" dirty="0">
              <a:latin typeface="Euclid" pitchFamily="18" charset="0"/>
            </a:endParaRPr>
          </a:p>
        </p:txBody>
      </p:sp>
      <p:sp>
        <p:nvSpPr>
          <p:cNvPr id="45" name="Left Brace 44"/>
          <p:cNvSpPr/>
          <p:nvPr/>
        </p:nvSpPr>
        <p:spPr>
          <a:xfrm rot="5400000">
            <a:off x="6102894" y="1339851"/>
            <a:ext cx="125186" cy="4514305"/>
          </a:xfrm>
          <a:prstGeom prst="leftBrace">
            <a:avLst>
              <a:gd name="adj1" fmla="val 8949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293869" y="3256847"/>
            <a:ext cx="3754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Euclid" pitchFamily="18" charset="0"/>
              </a:rPr>
              <a:t>Max of Bin(</a:t>
            </a:r>
            <a:r>
              <a:rPr lang="en-US" sz="1400" i="1" dirty="0" smtClean="0">
                <a:latin typeface="Euclid" pitchFamily="18" charset="0"/>
              </a:rPr>
              <a:t>k</a:t>
            </a:r>
            <a:r>
              <a:rPr lang="en-US" sz="1400" dirty="0" smtClean="0">
                <a:latin typeface="Euclid" pitchFamily="18" charset="0"/>
              </a:rPr>
              <a:t> – 1, </a:t>
            </a:r>
            <a:r>
              <a:rPr lang="en-US" sz="1400" i="1" dirty="0" smtClean="0">
                <a:latin typeface="Euclid" pitchFamily="18" charset="0"/>
              </a:rPr>
              <a:t>p</a:t>
            </a:r>
            <a:r>
              <a:rPr lang="en-US" sz="1400" dirty="0" smtClean="0">
                <a:latin typeface="Euclid" pitchFamily="18" charset="0"/>
              </a:rPr>
              <a:t>) + 1 values</a:t>
            </a:r>
            <a:endParaRPr lang="en-US" sz="1400" i="1" dirty="0">
              <a:latin typeface="Euclid" pitchFamily="18" charset="0"/>
            </a:endParaRPr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12917" y="3542771"/>
            <a:ext cx="2667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1" grpId="0"/>
      <p:bldP spid="42" grpId="0"/>
      <p:bldP spid="43" grpId="0" animBg="1"/>
      <p:bldP spid="44" grpId="0"/>
      <p:bldP spid="45" grpId="0" animBg="1"/>
      <p:bldP spid="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2495550"/>
            <a:ext cx="4864608" cy="367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0148" y="2494174"/>
            <a:ext cx="4863704" cy="36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Best of All Available – Numerical Results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07572" y="1663262"/>
            <a:ext cx="7728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Euclid" pitchFamily="18" charset="0"/>
              </a:rPr>
              <a:t>Performance of Strategies with Varying “Exploration Thresholds” </a:t>
            </a:r>
            <a:r>
              <a:rPr lang="en-US" sz="2400" b="1" i="1" dirty="0" smtClean="0">
                <a:latin typeface="Euclid" pitchFamily="18" charset="0"/>
              </a:rPr>
              <a:t>s</a:t>
            </a:r>
            <a:r>
              <a:rPr lang="en-US" sz="2400" b="1" dirty="0" smtClean="0">
                <a:latin typeface="Euclid" pitchFamily="18" charset="0"/>
              </a:rPr>
              <a:t>, Based on 150,000 Simulations</a:t>
            </a:r>
            <a:endParaRPr lang="en-US" sz="2400" b="1" dirty="0">
              <a:latin typeface="Eucli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48106" y="6041186"/>
            <a:ext cx="4760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Euclid" pitchFamily="18" charset="0"/>
              </a:rPr>
              <a:t>s</a:t>
            </a:r>
            <a:endParaRPr lang="en-US" sz="2400" b="1" i="1" dirty="0">
              <a:latin typeface="Eucli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70755" y="2912914"/>
            <a:ext cx="461665" cy="264522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b="1" i="1" dirty="0" smtClean="0">
                <a:latin typeface="Euclid" pitchFamily="18" charset="0"/>
              </a:rPr>
              <a:t>Probability of Success</a:t>
            </a:r>
            <a:endParaRPr lang="en-US" b="1" i="1" dirty="0">
              <a:latin typeface="Euclid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6487389" y="4303579"/>
            <a:ext cx="253590" cy="424543"/>
          </a:xfrm>
          <a:custGeom>
            <a:avLst/>
            <a:gdLst>
              <a:gd name="connsiteX0" fmla="*/ 1110343 w 1110343"/>
              <a:gd name="connsiteY0" fmla="*/ 424543 h 424543"/>
              <a:gd name="connsiteX1" fmla="*/ 381000 w 1110343"/>
              <a:gd name="connsiteY1" fmla="*/ 326572 h 424543"/>
              <a:gd name="connsiteX2" fmla="*/ 0 w 1110343"/>
              <a:gd name="connsiteY2" fmla="*/ 0 h 42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0343" h="424543">
                <a:moveTo>
                  <a:pt x="1110343" y="424543"/>
                </a:moveTo>
                <a:cubicBezTo>
                  <a:pt x="838200" y="410936"/>
                  <a:pt x="566057" y="397329"/>
                  <a:pt x="381000" y="326572"/>
                </a:cubicBezTo>
                <a:cubicBezTo>
                  <a:pt x="195943" y="255815"/>
                  <a:pt x="97971" y="127907"/>
                  <a:pt x="0" y="0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724140" y="4564837"/>
            <a:ext cx="2115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Euclid" pitchFamily="18" charset="0"/>
              </a:rPr>
              <a:t>Prediction from</a:t>
            </a:r>
            <a:br>
              <a:rPr lang="en-US" dirty="0" smtClean="0">
                <a:latin typeface="Euclid" pitchFamily="18" charset="0"/>
              </a:rPr>
            </a:br>
            <a:r>
              <a:rPr lang="en-US" dirty="0" smtClean="0">
                <a:latin typeface="Euclid" pitchFamily="18" charset="0"/>
              </a:rPr>
              <a:t>the odds algorithm</a:t>
            </a:r>
            <a:endParaRPr lang="en-US" dirty="0">
              <a:latin typeface="Euclid" pitchFamily="18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153661" y="3129260"/>
            <a:ext cx="740229" cy="424543"/>
          </a:xfrm>
          <a:custGeom>
            <a:avLst/>
            <a:gdLst>
              <a:gd name="connsiteX0" fmla="*/ 0 w 522515"/>
              <a:gd name="connsiteY0" fmla="*/ 0 h 620486"/>
              <a:gd name="connsiteX1" fmla="*/ 119743 w 522515"/>
              <a:gd name="connsiteY1" fmla="*/ 489857 h 620486"/>
              <a:gd name="connsiteX2" fmla="*/ 522515 w 522515"/>
              <a:gd name="connsiteY2" fmla="*/ 620486 h 62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515" h="620486">
                <a:moveTo>
                  <a:pt x="0" y="0"/>
                </a:moveTo>
                <a:cubicBezTo>
                  <a:pt x="16328" y="193221"/>
                  <a:pt x="32657" y="386443"/>
                  <a:pt x="119743" y="489857"/>
                </a:cubicBezTo>
                <a:cubicBezTo>
                  <a:pt x="206829" y="593271"/>
                  <a:pt x="364672" y="606878"/>
                  <a:pt x="522515" y="620486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772659" y="2814936"/>
            <a:ext cx="127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Euclid" pitchFamily="18" charset="0"/>
              </a:rPr>
              <a:t>Simulation</a:t>
            </a:r>
            <a:endParaRPr lang="en-US" dirty="0">
              <a:latin typeface="Euclid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 flipH="1" flipV="1">
            <a:off x="3662859" y="4579831"/>
            <a:ext cx="27432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 animBg="1"/>
      <p:bldP spid="22" grpId="0"/>
      <p:bldP spid="23" grpId="0" animBg="1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However …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5686" y="1676422"/>
            <a:ext cx="8512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Euclid" pitchFamily="18" charset="0"/>
              </a:rPr>
              <a:t>In this particular problem, we discover new, separate data as we observe the indicators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5686" y="2914672"/>
            <a:ext cx="85126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Euclid" pitchFamily="18" charset="0"/>
              </a:rPr>
              <a:t>We originally assume the number of availabilities is binomially distributed. But as we observe the indicators, we start observing </a:t>
            </a:r>
            <a:r>
              <a:rPr lang="en-US" sz="2800" i="1" dirty="0" smtClean="0">
                <a:latin typeface="Euclid" pitchFamily="18" charset="0"/>
              </a:rPr>
              <a:t>actual</a:t>
            </a:r>
            <a:r>
              <a:rPr lang="en-US" sz="2800" dirty="0" smtClean="0">
                <a:latin typeface="Euclid" pitchFamily="18" charset="0"/>
              </a:rPr>
              <a:t> availabilities.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5686" y="4543447"/>
            <a:ext cx="85126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Euclid" pitchFamily="18" charset="0"/>
              </a:rPr>
              <a:t>The previous strategy is indeed the best if we restrict ourselves to a </a:t>
            </a:r>
            <a:r>
              <a:rPr lang="en-US" sz="2800" i="1" dirty="0" smtClean="0">
                <a:latin typeface="Euclid" pitchFamily="18" charset="0"/>
              </a:rPr>
              <a:t>fixed</a:t>
            </a:r>
            <a:r>
              <a:rPr lang="en-US" sz="2800" dirty="0" smtClean="0">
                <a:latin typeface="Euclid" pitchFamily="18" charset="0"/>
              </a:rPr>
              <a:t> threshold chosen at the start. But there must be a way to exploit this new data.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Odds Theorem on Steroids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5686" y="1676422"/>
            <a:ext cx="8512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Euclid" pitchFamily="18" charset="0"/>
              </a:rPr>
              <a:t>Tamaki (1991) solves this problem for the particular case of the secretary problem with rejection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5686" y="2857522"/>
            <a:ext cx="85126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Euclid" pitchFamily="18" charset="0"/>
              </a:rPr>
              <a:t>More interesting is Ferguson (2008), who generalizes the odds Theorem to a situation in which external data becomes available during the selection process.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5686" y="4543447"/>
            <a:ext cx="85126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Euclid" pitchFamily="18" charset="0"/>
              </a:rPr>
              <a:t>For the sake of this project, we will take a more pedestrian approach. We will recalculate the optimal threshold at each step using newfound information.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of All Available – Full Information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5686" y="1676422"/>
            <a:ext cx="85126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Euclid" pitchFamily="18" charset="0"/>
              </a:rPr>
              <a:t>But consider – if we’ve now observed secretary </a:t>
            </a:r>
            <a:r>
              <a:rPr lang="en-US" sz="2800" i="1" dirty="0" smtClean="0">
                <a:latin typeface="Euclid" pitchFamily="18" charset="0"/>
              </a:rPr>
              <a:t>v</a:t>
            </a:r>
            <a:r>
              <a:rPr lang="en-US" sz="2800" dirty="0" smtClean="0">
                <a:latin typeface="Euclid" pitchFamily="18" charset="0"/>
              </a:rPr>
              <a:t>, and so far, </a:t>
            </a:r>
            <a:r>
              <a:rPr lang="en-US" sz="2800" i="1" dirty="0" smtClean="0">
                <a:latin typeface="Euclid" pitchFamily="18" charset="0"/>
              </a:rPr>
              <a:t>x</a:t>
            </a:r>
            <a:r>
              <a:rPr lang="en-US" sz="2800" dirty="0" smtClean="0">
                <a:latin typeface="Euclid" pitchFamily="18" charset="0"/>
              </a:rPr>
              <a:t> secretaries have accepted (including </a:t>
            </a:r>
            <a:r>
              <a:rPr lang="en-US" sz="2800" i="1" dirty="0" smtClean="0">
                <a:latin typeface="Euclid" pitchFamily="18" charset="0"/>
              </a:rPr>
              <a:t>v</a:t>
            </a:r>
            <a:r>
              <a:rPr lang="en-US" sz="2800" dirty="0" smtClean="0">
                <a:latin typeface="Euclid" pitchFamily="18" charset="0"/>
              </a:rPr>
              <a:t>, if applicable)…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977106" y="3002575"/>
          <a:ext cx="7189788" cy="3249612"/>
        </p:xfrm>
        <a:graphic>
          <a:graphicData uri="http://schemas.openxmlformats.org/presentationml/2006/ole">
            <p:oleObj spid="_x0000_s51204" name="Equation" r:id="rId5" imgW="3200400" imgH="1447560" progId="Equation.DSMT4">
              <p:embed/>
            </p:oleObj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3657600" y="3126920"/>
            <a:ext cx="5187043" cy="2111835"/>
          </a:xfrm>
          <a:prstGeom prst="roundRect">
            <a:avLst>
              <a:gd name="adj" fmla="val 5842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00571" y="4419446"/>
            <a:ext cx="206829" cy="206829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14228" y="4419446"/>
            <a:ext cx="206829" cy="20682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625708" y="4419446"/>
            <a:ext cx="206829" cy="206829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037188" y="4419446"/>
            <a:ext cx="206829" cy="20682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48668" y="4419446"/>
            <a:ext cx="206829" cy="20682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60148" y="4419446"/>
            <a:ext cx="206829" cy="206829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71628" y="4419446"/>
            <a:ext cx="206829" cy="206829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683108" y="4419446"/>
            <a:ext cx="206829" cy="206829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094588" y="4419446"/>
            <a:ext cx="206829" cy="206829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506068" y="4419446"/>
            <a:ext cx="206829" cy="206829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917548" y="4419446"/>
            <a:ext cx="206829" cy="206829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329028" y="4419446"/>
            <a:ext cx="206829" cy="2068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759926" y="4640058"/>
            <a:ext cx="269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Euclid" pitchFamily="18" charset="0"/>
              </a:rPr>
              <a:t>1</a:t>
            </a:r>
            <a:endParaRPr lang="en-US" sz="1400" dirty="0">
              <a:latin typeface="Euclid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41870" y="4618287"/>
            <a:ext cx="269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Euclid" pitchFamily="18" charset="0"/>
              </a:rPr>
              <a:t>v</a:t>
            </a:r>
            <a:endParaRPr lang="en-US" sz="1400" i="1" dirty="0">
              <a:latin typeface="Euclid" pitchFamily="18" charset="0"/>
            </a:endParaRPr>
          </a:p>
        </p:txBody>
      </p:sp>
      <p:sp>
        <p:nvSpPr>
          <p:cNvPr id="38" name="Left Brace 37"/>
          <p:cNvSpPr/>
          <p:nvPr/>
        </p:nvSpPr>
        <p:spPr>
          <a:xfrm rot="5400000">
            <a:off x="5076734" y="3046730"/>
            <a:ext cx="125186" cy="2472145"/>
          </a:xfrm>
          <a:prstGeom prst="leftBrace">
            <a:avLst>
              <a:gd name="adj1" fmla="val 8949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489270" y="3937567"/>
            <a:ext cx="1301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Euclid" pitchFamily="18" charset="0"/>
              </a:rPr>
              <a:t>x</a:t>
            </a:r>
            <a:r>
              <a:rPr lang="en-US" sz="1400" dirty="0" smtClean="0">
                <a:latin typeface="Euclid" pitchFamily="18" charset="0"/>
              </a:rPr>
              <a:t> accepted</a:t>
            </a:r>
            <a:endParaRPr lang="en-US" sz="1400" i="1" dirty="0">
              <a:latin typeface="Euclid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99270" y="4618287"/>
            <a:ext cx="269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Euclid" pitchFamily="18" charset="0"/>
              </a:rPr>
              <a:t>k</a:t>
            </a:r>
            <a:endParaRPr lang="en-US" sz="1400" i="1" dirty="0">
              <a:latin typeface="Euclid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42405" y="3719127"/>
            <a:ext cx="169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Euclid" pitchFamily="18" charset="0"/>
              </a:rPr>
              <a:t>Bin(</a:t>
            </a:r>
            <a:r>
              <a:rPr lang="en-US" sz="1400" i="1" dirty="0" smtClean="0">
                <a:latin typeface="Euclid" pitchFamily="18" charset="0"/>
              </a:rPr>
              <a:t>k</a:t>
            </a:r>
            <a:r>
              <a:rPr lang="en-US" sz="1400" dirty="0" smtClean="0">
                <a:latin typeface="Euclid" pitchFamily="18" charset="0"/>
              </a:rPr>
              <a:t> – </a:t>
            </a:r>
            <a:r>
              <a:rPr lang="en-US" sz="1400" i="1" dirty="0" smtClean="0">
                <a:latin typeface="Euclid" pitchFamily="18" charset="0"/>
              </a:rPr>
              <a:t>v</a:t>
            </a:r>
            <a:r>
              <a:rPr lang="en-US" sz="1400" dirty="0" smtClean="0">
                <a:latin typeface="Euclid" pitchFamily="18" charset="0"/>
              </a:rPr>
              <a:t> – 1, </a:t>
            </a:r>
            <a:r>
              <a:rPr lang="en-US" sz="1400" i="1" dirty="0" smtClean="0">
                <a:latin typeface="Euclid" pitchFamily="18" charset="0"/>
              </a:rPr>
              <a:t>p</a:t>
            </a:r>
            <a:r>
              <a:rPr lang="en-US" sz="1400" dirty="0" smtClean="0">
                <a:latin typeface="Euclid" pitchFamily="18" charset="0"/>
              </a:rPr>
              <a:t>) accepted</a:t>
            </a:r>
            <a:endParaRPr lang="en-US" sz="1400" i="1" dirty="0">
              <a:latin typeface="Euclid" pitchFamily="18" charset="0"/>
            </a:endParaRPr>
          </a:p>
        </p:txBody>
      </p:sp>
      <p:sp>
        <p:nvSpPr>
          <p:cNvPr id="48" name="Left Brace 47"/>
          <p:cNvSpPr/>
          <p:nvPr/>
        </p:nvSpPr>
        <p:spPr>
          <a:xfrm rot="16200000" flipV="1">
            <a:off x="7326901" y="4160884"/>
            <a:ext cx="125186" cy="1253489"/>
          </a:xfrm>
          <a:prstGeom prst="leftBrace">
            <a:avLst>
              <a:gd name="adj1" fmla="val 8949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674305" y="4890702"/>
            <a:ext cx="1423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Euclid" pitchFamily="18" charset="0"/>
              </a:rPr>
              <a:t>k</a:t>
            </a:r>
            <a:r>
              <a:rPr lang="en-US" sz="1400" dirty="0" smtClean="0">
                <a:latin typeface="Euclid" pitchFamily="18" charset="0"/>
              </a:rPr>
              <a:t> – </a:t>
            </a:r>
            <a:r>
              <a:rPr lang="en-US" sz="1400" i="1" dirty="0" smtClean="0">
                <a:latin typeface="Euclid" pitchFamily="18" charset="0"/>
              </a:rPr>
              <a:t>v</a:t>
            </a:r>
            <a:r>
              <a:rPr lang="en-US" sz="1400" dirty="0" smtClean="0">
                <a:latin typeface="Euclid" pitchFamily="18" charset="0"/>
              </a:rPr>
              <a:t> – 1 items</a:t>
            </a:r>
            <a:endParaRPr lang="en-US" sz="1400" i="1" dirty="0">
              <a:latin typeface="Euclid" pitchFamily="18" charset="0"/>
            </a:endParaRPr>
          </a:p>
        </p:txBody>
      </p:sp>
      <p:sp>
        <p:nvSpPr>
          <p:cNvPr id="53" name="Left Brace 52"/>
          <p:cNvSpPr/>
          <p:nvPr/>
        </p:nvSpPr>
        <p:spPr>
          <a:xfrm rot="5400000">
            <a:off x="6102894" y="1339851"/>
            <a:ext cx="125186" cy="4514305"/>
          </a:xfrm>
          <a:prstGeom prst="leftBrace">
            <a:avLst>
              <a:gd name="adj1" fmla="val 8949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4293869" y="3256847"/>
            <a:ext cx="3754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Euclid" pitchFamily="18" charset="0"/>
              </a:rPr>
              <a:t>Max of </a:t>
            </a:r>
            <a:r>
              <a:rPr lang="en-US" sz="1400" i="1" dirty="0" smtClean="0">
                <a:latin typeface="Euclid" pitchFamily="18" charset="0"/>
              </a:rPr>
              <a:t>x </a:t>
            </a:r>
            <a:r>
              <a:rPr lang="en-US" sz="1400" dirty="0" smtClean="0">
                <a:latin typeface="Euclid" pitchFamily="18" charset="0"/>
              </a:rPr>
              <a:t>+</a:t>
            </a:r>
            <a:r>
              <a:rPr lang="en-US" sz="1400" i="1" dirty="0" smtClean="0">
                <a:latin typeface="Euclid" pitchFamily="18" charset="0"/>
              </a:rPr>
              <a:t> </a:t>
            </a:r>
            <a:r>
              <a:rPr lang="en-US" sz="1400" dirty="0" smtClean="0">
                <a:latin typeface="Euclid" pitchFamily="18" charset="0"/>
              </a:rPr>
              <a:t>Bin(</a:t>
            </a:r>
            <a:r>
              <a:rPr lang="en-US" sz="1400" i="1" dirty="0" smtClean="0">
                <a:latin typeface="Euclid" pitchFamily="18" charset="0"/>
              </a:rPr>
              <a:t>k</a:t>
            </a:r>
            <a:r>
              <a:rPr lang="en-US" sz="1400" dirty="0" smtClean="0">
                <a:latin typeface="Euclid" pitchFamily="18" charset="0"/>
              </a:rPr>
              <a:t> – </a:t>
            </a:r>
            <a:r>
              <a:rPr lang="en-US" sz="1400" i="1" dirty="0" smtClean="0">
                <a:latin typeface="Euclid" pitchFamily="18" charset="0"/>
              </a:rPr>
              <a:t>v</a:t>
            </a:r>
            <a:r>
              <a:rPr lang="en-US" sz="1400" dirty="0" smtClean="0">
                <a:latin typeface="Euclid" pitchFamily="18" charset="0"/>
              </a:rPr>
              <a:t> – 1, </a:t>
            </a:r>
            <a:r>
              <a:rPr lang="en-US" sz="1400" i="1" dirty="0" smtClean="0">
                <a:latin typeface="Euclid" pitchFamily="18" charset="0"/>
              </a:rPr>
              <a:t>p</a:t>
            </a:r>
            <a:r>
              <a:rPr lang="en-US" sz="1400" dirty="0" smtClean="0">
                <a:latin typeface="Euclid" pitchFamily="18" charset="0"/>
              </a:rPr>
              <a:t>) + 1 values</a:t>
            </a:r>
            <a:endParaRPr lang="en-US" sz="1400" i="1" dirty="0">
              <a:latin typeface="Euclid" pitchFamily="18" charset="0"/>
            </a:endParaRPr>
          </a:p>
        </p:txBody>
      </p:sp>
      <p:sp useBgFill="1">
        <p:nvSpPr>
          <p:cNvPr id="56" name="Rectangle 55"/>
          <p:cNvSpPr/>
          <p:nvPr/>
        </p:nvSpPr>
        <p:spPr>
          <a:xfrm>
            <a:off x="1440846" y="5289546"/>
            <a:ext cx="4441370" cy="1038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Left Brace 58"/>
          <p:cNvSpPr/>
          <p:nvPr/>
        </p:nvSpPr>
        <p:spPr>
          <a:xfrm rot="5400000">
            <a:off x="7323726" y="3649709"/>
            <a:ext cx="125186" cy="1253489"/>
          </a:xfrm>
          <a:prstGeom prst="leftBrace">
            <a:avLst>
              <a:gd name="adj1" fmla="val 8949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5" grpId="0"/>
      <p:bldP spid="37" grpId="0"/>
      <p:bldP spid="38" grpId="0" animBg="1"/>
      <p:bldP spid="39" grpId="0"/>
      <p:bldP spid="40" grpId="0"/>
      <p:bldP spid="46" grpId="0"/>
      <p:bldP spid="48" grpId="0" animBg="1"/>
      <p:bldP spid="49" grpId="0"/>
      <p:bldP spid="53" grpId="0" animBg="1"/>
      <p:bldP spid="54" grpId="0"/>
      <p:bldP spid="56" grpId="0" animBg="1"/>
      <p:bldP spid="5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of All Available – Numerical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7572" y="1587059"/>
            <a:ext cx="7728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Euclid" pitchFamily="18" charset="0"/>
              </a:rPr>
              <a:t>Improvements Obtained using a Dynamic Algorithm over a Static one – based on 150,000 simulations </a:t>
            </a:r>
            <a:endParaRPr lang="en-US" sz="2400" b="1" dirty="0">
              <a:latin typeface="Eucli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5806" y="5846445"/>
            <a:ext cx="4760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Euclid" pitchFamily="18" charset="0"/>
              </a:rPr>
              <a:t>Number of secretaries</a:t>
            </a:r>
            <a:endParaRPr lang="en-US" sz="2000" b="1" i="1" dirty="0">
              <a:latin typeface="Eucli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2300" y="2760508"/>
            <a:ext cx="1015663" cy="286981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b="1" i="1" dirty="0" smtClean="0">
                <a:latin typeface="Euclid" pitchFamily="18" charset="0"/>
              </a:rPr>
              <a:t>Additional Probability of Success using Dynamic Algorithm</a:t>
            </a:r>
            <a:endParaRPr lang="en-US" b="1" i="1" dirty="0">
              <a:latin typeface="Euclid" pitchFamily="18" charset="0"/>
            </a:endParaRPr>
          </a:p>
        </p:txBody>
      </p:sp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0823" y="2480733"/>
            <a:ext cx="4502355" cy="343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328" y="2461771"/>
            <a:ext cx="4504324" cy="337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of All Available – Numerical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7572" y="1587059"/>
            <a:ext cx="7728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Euclid" pitchFamily="18" charset="0"/>
              </a:rPr>
              <a:t>Improvements Obtained using a Dynamic Algorithm over a Static one – based on 150,000 simulations </a:t>
            </a:r>
            <a:endParaRPr lang="en-US" sz="2400" b="1" dirty="0">
              <a:latin typeface="Eucli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5806" y="5846445"/>
            <a:ext cx="4760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Euclid" pitchFamily="18" charset="0"/>
              </a:rPr>
              <a:t>Number of secretaries</a:t>
            </a:r>
            <a:endParaRPr lang="en-US" sz="2000" b="1" i="1" dirty="0">
              <a:latin typeface="Eucli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3904" y="2760508"/>
            <a:ext cx="1015663" cy="286981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b="1" i="1" dirty="0" smtClean="0">
                <a:latin typeface="Euclid" pitchFamily="18" charset="0"/>
              </a:rPr>
              <a:t>Additional Probability of Success using Dynamic Algorithm</a:t>
            </a:r>
            <a:endParaRPr lang="en-US" b="1" i="1" dirty="0">
              <a:latin typeface="Euclid" pitchFamily="18" charset="0"/>
            </a:endParaRP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46872" y="2467449"/>
            <a:ext cx="4478868" cy="335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11"/>
          <p:cNvSpPr/>
          <p:nvPr/>
        </p:nvSpPr>
        <p:spPr>
          <a:xfrm rot="325182">
            <a:off x="3894097" y="3441049"/>
            <a:ext cx="957825" cy="325967"/>
          </a:xfrm>
          <a:custGeom>
            <a:avLst/>
            <a:gdLst>
              <a:gd name="connsiteX0" fmla="*/ 702734 w 702734"/>
              <a:gd name="connsiteY0" fmla="*/ 279400 h 325967"/>
              <a:gd name="connsiteX1" fmla="*/ 245534 w 702734"/>
              <a:gd name="connsiteY1" fmla="*/ 279400 h 325967"/>
              <a:gd name="connsiteX2" fmla="*/ 0 w 702734"/>
              <a:gd name="connsiteY2" fmla="*/ 0 h 32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2734" h="325967">
                <a:moveTo>
                  <a:pt x="702734" y="279400"/>
                </a:moveTo>
                <a:cubicBezTo>
                  <a:pt x="532695" y="302683"/>
                  <a:pt x="362656" y="325967"/>
                  <a:pt x="245534" y="279400"/>
                </a:cubicBezTo>
                <a:cubicBezTo>
                  <a:pt x="128412" y="232833"/>
                  <a:pt x="64206" y="116416"/>
                  <a:pt x="0" y="0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00596" y="3598336"/>
            <a:ext cx="399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Euclid" pitchFamily="18" charset="0"/>
              </a:rPr>
              <a:t>Difference between Gilbert and </a:t>
            </a:r>
            <a:r>
              <a:rPr lang="en-US" dirty="0" err="1" smtClean="0">
                <a:latin typeface="Euclid" pitchFamily="18" charset="0"/>
              </a:rPr>
              <a:t>Mosteller</a:t>
            </a:r>
            <a:r>
              <a:rPr lang="en-US" dirty="0" smtClean="0">
                <a:latin typeface="Euclid" pitchFamily="18" charset="0"/>
              </a:rPr>
              <a:t> (1966) and Tamaki (1991)</a:t>
            </a:r>
            <a:endParaRPr lang="en-US" dirty="0">
              <a:latin typeface="Eucli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Secretary Problem with IID Utilities from a known </a:t>
            </a:r>
            <a:r>
              <a:rPr lang="en-US" dirty="0" err="1" smtClean="0"/>
              <a:t>Dist</a:t>
            </a:r>
            <a:r>
              <a:rPr lang="en-US" baseline="30000" dirty="0" err="1" smtClean="0"/>
              <a:t>n</a:t>
            </a:r>
            <a:endParaRPr lang="en-US" dirty="0">
              <a:latin typeface="Euclid" pitchFamily="18" charset="0"/>
            </a:endParaRP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830263" y="4697413"/>
          <a:ext cx="7486650" cy="1325562"/>
        </p:xfrm>
        <a:graphic>
          <a:graphicData uri="http://schemas.openxmlformats.org/presentationml/2006/ole">
            <p:oleObj spid="_x0000_s48130" name="Equation" r:id="rId5" imgW="1650960" imgH="291960" progId="Equation.DSMT4">
              <p:embed/>
            </p:oleObj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337344" y="2793547"/>
          <a:ext cx="8469313" cy="1498600"/>
        </p:xfrm>
        <a:graphic>
          <a:graphicData uri="http://schemas.openxmlformats.org/presentationml/2006/ole">
            <p:oleObj spid="_x0000_s48131" name="Equation" r:id="rId6" imgW="1866600" imgH="330120" progId="Equation.DSMT4">
              <p:embed/>
            </p:oleObj>
          </a:graphicData>
        </a:graphic>
      </p:graphicFrame>
      <p:sp useBgFill="1">
        <p:nvSpPr>
          <p:cNvPr id="5" name="Rectangle 4"/>
          <p:cNvSpPr/>
          <p:nvPr/>
        </p:nvSpPr>
        <p:spPr>
          <a:xfrm>
            <a:off x="351374" y="3201595"/>
            <a:ext cx="8392890" cy="1166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/>
          <p:cNvSpPr/>
          <p:nvPr/>
        </p:nvSpPr>
        <p:spPr>
          <a:xfrm>
            <a:off x="427574" y="4776395"/>
            <a:ext cx="8392890" cy="1166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of </a:t>
            </a:r>
            <a:r>
              <a:rPr lang="en-US" i="1" dirty="0" smtClean="0"/>
              <a:t>n</a:t>
            </a:r>
            <a:r>
              <a:rPr lang="en-US" dirty="0" smtClean="0"/>
              <a:t> IID Uniform RVs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5686" y="1647847"/>
            <a:ext cx="8512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Euclid" pitchFamily="18" charset="0"/>
              </a:rPr>
              <a:t>Consider </a:t>
            </a:r>
            <a:r>
              <a:rPr lang="en-US" sz="2800" i="1" dirty="0" smtClean="0">
                <a:latin typeface="Euclid" pitchFamily="18" charset="0"/>
              </a:rPr>
              <a:t>n</a:t>
            </a:r>
            <a:r>
              <a:rPr lang="en-US" sz="2800" dirty="0" smtClean="0">
                <a:latin typeface="Euclid" pitchFamily="18" charset="0"/>
              </a:rPr>
              <a:t> independent </a:t>
            </a:r>
            <a:r>
              <a:rPr lang="en-US" sz="2800" i="1" dirty="0" smtClean="0">
                <a:latin typeface="Euclid" pitchFamily="18" charset="0"/>
              </a:rPr>
              <a:t>U</a:t>
            </a:r>
            <a:r>
              <a:rPr lang="en-US" sz="2800" dirty="0" smtClean="0">
                <a:latin typeface="Euclid" pitchFamily="18" charset="0"/>
              </a:rPr>
              <a:t>[0,1] RVs </a:t>
            </a:r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1619250" y="2287588"/>
          <a:ext cx="5905500" cy="484187"/>
        </p:xfrm>
        <a:graphic>
          <a:graphicData uri="http://schemas.openxmlformats.org/presentationml/2006/ole">
            <p:oleObj spid="_x0000_s86020" name="Equation" r:id="rId5" imgW="2628720" imgH="21564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6161" y="2924197"/>
            <a:ext cx="8512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Euclid" pitchFamily="18" charset="0"/>
              </a:rPr>
              <a:t>Let </a:t>
            </a:r>
            <a:r>
              <a:rPr lang="en-US" sz="2800" i="1" dirty="0" smtClean="0">
                <a:latin typeface="Euclid" pitchFamily="18" charset="0"/>
              </a:rPr>
              <a:t>M</a:t>
            </a:r>
            <a:r>
              <a:rPr lang="en-US" sz="2800" dirty="0" smtClean="0">
                <a:latin typeface="Euclid" pitchFamily="18" charset="0"/>
              </a:rPr>
              <a:t> be the max of those </a:t>
            </a:r>
            <a:r>
              <a:rPr lang="en-US" sz="2800" i="1" dirty="0" smtClean="0">
                <a:latin typeface="Euclid" pitchFamily="18" charset="0"/>
              </a:rPr>
              <a:t>n</a:t>
            </a:r>
            <a:r>
              <a:rPr lang="en-US" sz="2800" dirty="0" smtClean="0">
                <a:latin typeface="Euclid" pitchFamily="18" charset="0"/>
              </a:rPr>
              <a:t> RVs. Then</a:t>
            </a:r>
          </a:p>
        </p:txBody>
      </p:sp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241300" y="3642695"/>
          <a:ext cx="8661400" cy="1870693"/>
        </p:xfrm>
        <a:graphic>
          <a:graphicData uri="http://schemas.openxmlformats.org/presentationml/2006/ole">
            <p:oleObj spid="_x0000_s86021" name="Equation" r:id="rId6" imgW="4051080" imgH="87624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5686" y="5724547"/>
            <a:ext cx="8512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Euclid" pitchFamily="18" charset="0"/>
              </a:rPr>
              <a:t>As such                  </a:t>
            </a:r>
            <a:r>
              <a:rPr lang="en-US" sz="2800" dirty="0" smtClean="0">
                <a:solidFill>
                  <a:schemeClr val="bg2"/>
                </a:solidFill>
                <a:latin typeface="Euclid" pitchFamily="18" charset="0"/>
              </a:rPr>
              <a:t>.</a:t>
            </a:r>
          </a:p>
        </p:txBody>
      </p:sp>
      <p:graphicFrame>
        <p:nvGraphicFramePr>
          <p:cNvPr id="86022" name="Object 6"/>
          <p:cNvGraphicFramePr>
            <a:graphicFrameLocks noChangeAspect="1"/>
          </p:cNvGraphicFramePr>
          <p:nvPr/>
        </p:nvGraphicFramePr>
        <p:xfrm>
          <a:off x="4054475" y="5699125"/>
          <a:ext cx="2082800" cy="596900"/>
        </p:xfrm>
        <a:graphic>
          <a:graphicData uri="http://schemas.openxmlformats.org/presentationml/2006/ole">
            <p:oleObj spid="_x0000_s86022" name="Equation" r:id="rId7" imgW="927000" imgH="266400" progId="Equation.DSMT4">
              <p:embed/>
            </p:oleObj>
          </a:graphicData>
        </a:graphic>
      </p:graphicFrame>
      <p:sp useBgFill="1">
        <p:nvSpPr>
          <p:cNvPr id="11" name="Rectangle 10"/>
          <p:cNvSpPr/>
          <p:nvPr/>
        </p:nvSpPr>
        <p:spPr>
          <a:xfrm>
            <a:off x="419098" y="1643725"/>
            <a:ext cx="8392890" cy="1166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/>
          <p:cNvSpPr/>
          <p:nvPr/>
        </p:nvSpPr>
        <p:spPr>
          <a:xfrm>
            <a:off x="285748" y="2853400"/>
            <a:ext cx="8392890" cy="5089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/>
          <p:cNvSpPr/>
          <p:nvPr/>
        </p:nvSpPr>
        <p:spPr>
          <a:xfrm>
            <a:off x="285747" y="3663025"/>
            <a:ext cx="2676527" cy="5089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/>
          <p:cNvSpPr/>
          <p:nvPr/>
        </p:nvSpPr>
        <p:spPr>
          <a:xfrm>
            <a:off x="3438522" y="3634450"/>
            <a:ext cx="5457827" cy="5089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/>
          <p:cNvSpPr/>
          <p:nvPr/>
        </p:nvSpPr>
        <p:spPr>
          <a:xfrm>
            <a:off x="3009897" y="3643975"/>
            <a:ext cx="409578" cy="5089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/>
          <p:cNvSpPr/>
          <p:nvPr/>
        </p:nvSpPr>
        <p:spPr>
          <a:xfrm>
            <a:off x="2657471" y="4129750"/>
            <a:ext cx="1485903" cy="5089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/>
          <p:cNvSpPr/>
          <p:nvPr/>
        </p:nvSpPr>
        <p:spPr>
          <a:xfrm>
            <a:off x="2619371" y="4635630"/>
            <a:ext cx="2695579" cy="851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/>
          <p:cNvSpPr/>
          <p:nvPr/>
        </p:nvSpPr>
        <p:spPr>
          <a:xfrm>
            <a:off x="2657471" y="5743575"/>
            <a:ext cx="3524254" cy="5429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IID Case – Known Distribution</a:t>
            </a:r>
            <a:endParaRPr lang="en-US" dirty="0"/>
          </a:p>
        </p:txBody>
      </p:sp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1619250" y="1601788"/>
          <a:ext cx="5905500" cy="655637"/>
        </p:xfrm>
        <a:graphic>
          <a:graphicData uri="http://schemas.openxmlformats.org/presentationml/2006/ole">
            <p:oleObj spid="_x0000_s84995" name="Equation" r:id="rId5" imgW="2628720" imgH="291960" progId="Equation.DSMT4">
              <p:embed/>
            </p:oleObj>
          </a:graphicData>
        </a:graphic>
      </p:graphicFrame>
      <p:graphicFrame>
        <p:nvGraphicFramePr>
          <p:cNvPr id="84996" name="Object 4"/>
          <p:cNvGraphicFramePr>
            <a:graphicFrameLocks noChangeAspect="1"/>
          </p:cNvGraphicFramePr>
          <p:nvPr/>
        </p:nvGraphicFramePr>
        <p:xfrm>
          <a:off x="722313" y="3530600"/>
          <a:ext cx="7700962" cy="2363788"/>
        </p:xfrm>
        <a:graphic>
          <a:graphicData uri="http://schemas.openxmlformats.org/presentationml/2006/ole">
            <p:oleObj spid="_x0000_s84996" name="Equation" r:id="rId6" imgW="3429000" imgH="105408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5686" y="2400322"/>
            <a:ext cx="8512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Euclid" pitchFamily="18" charset="0"/>
              </a:rPr>
              <a:t>Imagine we have observed all secretaries up to </a:t>
            </a:r>
            <a:r>
              <a:rPr lang="en-US" sz="2800" i="1" dirty="0" smtClean="0">
                <a:latin typeface="Euclid" pitchFamily="18" charset="0"/>
              </a:rPr>
              <a:t>v</a:t>
            </a:r>
            <a:r>
              <a:rPr lang="en-US" sz="2800" dirty="0" smtClean="0">
                <a:latin typeface="Euclid" pitchFamily="18" charset="0"/>
              </a:rPr>
              <a:t>, and we have found the maximum so far to be </a:t>
            </a:r>
            <a:r>
              <a:rPr lang="en-US" sz="2800" i="1" dirty="0" smtClean="0">
                <a:latin typeface="Euclid" pitchFamily="18" charset="0"/>
              </a:rPr>
              <a:t>m</a:t>
            </a:r>
            <a:r>
              <a:rPr lang="en-US" sz="2800" dirty="0" smtClean="0">
                <a:latin typeface="Euclid" pitchFamily="18" charset="0"/>
              </a:rPr>
              <a:t>.</a:t>
            </a:r>
          </a:p>
        </p:txBody>
      </p:sp>
      <p:sp useBgFill="1">
        <p:nvSpPr>
          <p:cNvPr id="7" name="Rectangle 6"/>
          <p:cNvSpPr/>
          <p:nvPr/>
        </p:nvSpPr>
        <p:spPr>
          <a:xfrm>
            <a:off x="419098" y="1643725"/>
            <a:ext cx="8392890" cy="5946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/>
          <p:cNvSpPr/>
          <p:nvPr/>
        </p:nvSpPr>
        <p:spPr>
          <a:xfrm>
            <a:off x="409575" y="2377150"/>
            <a:ext cx="8478613" cy="947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323851" y="3567776"/>
            <a:ext cx="866774" cy="527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171576" y="3567776"/>
            <a:ext cx="5457824" cy="527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/>
          <p:cNvSpPr/>
          <p:nvPr/>
        </p:nvSpPr>
        <p:spPr>
          <a:xfrm>
            <a:off x="1162051" y="4034501"/>
            <a:ext cx="7229474" cy="527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/>
          <p:cNvSpPr/>
          <p:nvPr/>
        </p:nvSpPr>
        <p:spPr>
          <a:xfrm>
            <a:off x="1143001" y="4558376"/>
            <a:ext cx="7229474" cy="527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/>
          <p:cNvSpPr/>
          <p:nvPr/>
        </p:nvSpPr>
        <p:spPr>
          <a:xfrm>
            <a:off x="1095376" y="5091775"/>
            <a:ext cx="7229474" cy="804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982893" y="1778000"/>
            <a:ext cx="5187043" cy="1270000"/>
          </a:xfrm>
          <a:prstGeom prst="roundRect">
            <a:avLst>
              <a:gd name="adj" fmla="val 5842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125864" y="2346806"/>
            <a:ext cx="206829" cy="206829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539521" y="2346806"/>
            <a:ext cx="206829" cy="2068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951001" y="2346806"/>
            <a:ext cx="206829" cy="206829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362481" y="2346806"/>
            <a:ext cx="206829" cy="2068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73961" y="2346806"/>
            <a:ext cx="206829" cy="2068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85441" y="2346806"/>
            <a:ext cx="206829" cy="206829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96921" y="2346806"/>
            <a:ext cx="206829" cy="206829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008401" y="2346806"/>
            <a:ext cx="206829" cy="206829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19881" y="2346806"/>
            <a:ext cx="206829" cy="206829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31361" y="2346806"/>
            <a:ext cx="206829" cy="206829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242841" y="2346806"/>
            <a:ext cx="206829" cy="206829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654321" y="2346806"/>
            <a:ext cx="206829" cy="2068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085219" y="2567418"/>
            <a:ext cx="269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Euclid" pitchFamily="18" charset="0"/>
              </a:rPr>
              <a:t>1</a:t>
            </a:r>
            <a:endParaRPr lang="en-US" sz="1400" dirty="0">
              <a:latin typeface="Euclid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67163" y="2545647"/>
            <a:ext cx="269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Euclid" pitchFamily="18" charset="0"/>
              </a:rPr>
              <a:t>v</a:t>
            </a:r>
            <a:endParaRPr lang="en-US" sz="1400" i="1" dirty="0">
              <a:latin typeface="Euclid" pitchFamily="18" charset="0"/>
            </a:endParaRPr>
          </a:p>
        </p:txBody>
      </p:sp>
      <p:sp>
        <p:nvSpPr>
          <p:cNvPr id="29" name="Left Brace 28"/>
          <p:cNvSpPr/>
          <p:nvPr/>
        </p:nvSpPr>
        <p:spPr>
          <a:xfrm rot="5400000">
            <a:off x="3402027" y="974090"/>
            <a:ext cx="125186" cy="2472145"/>
          </a:xfrm>
          <a:prstGeom prst="leftBrace">
            <a:avLst>
              <a:gd name="adj1" fmla="val 8949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744898" y="1864927"/>
            <a:ext cx="1490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Euclid" pitchFamily="18" charset="0"/>
              </a:rPr>
              <a:t>Maximum is m</a:t>
            </a:r>
            <a:endParaRPr lang="en-US" sz="1400" i="1" dirty="0">
              <a:latin typeface="Eucli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19296" y="2291647"/>
            <a:ext cx="269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Euclid" pitchFamily="18" charset="0"/>
              </a:rPr>
              <a:t>k</a:t>
            </a:r>
            <a:endParaRPr lang="en-US" sz="1400" i="1" dirty="0">
              <a:latin typeface="Euclid" pitchFamily="18" charset="0"/>
            </a:endParaRPr>
          </a:p>
        </p:txBody>
      </p:sp>
      <p:sp>
        <p:nvSpPr>
          <p:cNvPr id="33" name="Left Brace 32"/>
          <p:cNvSpPr/>
          <p:nvPr/>
        </p:nvSpPr>
        <p:spPr>
          <a:xfrm rot="16200000" flipV="1">
            <a:off x="5862485" y="1877953"/>
            <a:ext cx="125186" cy="1674072"/>
          </a:xfrm>
          <a:prstGeom prst="leftBrace">
            <a:avLst>
              <a:gd name="adj1" fmla="val 8949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955783" y="2749482"/>
            <a:ext cx="1944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Euclid" pitchFamily="18" charset="0"/>
              </a:rPr>
              <a:t>k</a:t>
            </a:r>
            <a:r>
              <a:rPr lang="en-US" sz="1400" dirty="0" smtClean="0">
                <a:latin typeface="Euclid" pitchFamily="18" charset="0"/>
              </a:rPr>
              <a:t> – </a:t>
            </a:r>
            <a:r>
              <a:rPr lang="en-US" sz="1400" i="1" dirty="0" smtClean="0">
                <a:latin typeface="Euclid" pitchFamily="18" charset="0"/>
              </a:rPr>
              <a:t>v</a:t>
            </a:r>
            <a:r>
              <a:rPr lang="en-US" sz="1400" dirty="0" smtClean="0">
                <a:latin typeface="Euclid" pitchFamily="18" charset="0"/>
              </a:rPr>
              <a:t> items</a:t>
            </a:r>
            <a:endParaRPr lang="en-US" sz="1400" i="1" dirty="0">
              <a:latin typeface="Euclid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 animBg="1"/>
      <p:bldP spid="30" grpId="0"/>
      <p:bldP spid="31" grpId="0"/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Example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87350" y="3626803"/>
          <a:ext cx="8328025" cy="1836737"/>
        </p:xfrm>
        <a:graphic>
          <a:graphicData uri="http://schemas.openxmlformats.org/presentationml/2006/ole">
            <p:oleObj spid="_x0000_s2050" name="Equation" r:id="rId5" imgW="3568680" imgH="78732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6710" y="1701446"/>
            <a:ext cx="8450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atin typeface="Euclid" pitchFamily="18" charset="0"/>
              </a:rPr>
              <a:t>Throw a fair six-sided die </a:t>
            </a:r>
            <a:r>
              <a:rPr lang="en-US" sz="2700" i="1" dirty="0" smtClean="0">
                <a:latin typeface="Euclid" pitchFamily="18" charset="0"/>
              </a:rPr>
              <a:t>n</a:t>
            </a:r>
            <a:r>
              <a:rPr lang="en-US" sz="2700" dirty="0" smtClean="0">
                <a:latin typeface="Euclid" pitchFamily="18" charset="0"/>
              </a:rPr>
              <a:t> times – want to stop at the </a:t>
            </a:r>
            <a:r>
              <a:rPr lang="en-US" sz="2700" i="1" dirty="0" smtClean="0">
                <a:latin typeface="Euclid" pitchFamily="18" charset="0"/>
              </a:rPr>
              <a:t>last</a:t>
            </a:r>
            <a:r>
              <a:rPr lang="en-US" sz="2700" dirty="0" smtClean="0">
                <a:latin typeface="Euclid" pitchFamily="18" charset="0"/>
              </a:rPr>
              <a:t> 6 obtained.</a:t>
            </a:r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838450" y="2683193"/>
          <a:ext cx="3467100" cy="739775"/>
        </p:xfrm>
        <a:graphic>
          <a:graphicData uri="http://schemas.openxmlformats.org/presentationml/2006/ole">
            <p:oleObj spid="_x0000_s2054" name="Equation" r:id="rId6" imgW="1485720" imgH="31716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6710" y="5564786"/>
            <a:ext cx="84505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atin typeface="Euclid" pitchFamily="18" charset="0"/>
              </a:rPr>
              <a:t>Maximized at </a:t>
            </a:r>
            <a:r>
              <a:rPr lang="en-US" sz="2700" i="1" dirty="0" smtClean="0">
                <a:latin typeface="Euclid" pitchFamily="18" charset="0"/>
              </a:rPr>
              <a:t>s</a:t>
            </a:r>
            <a:r>
              <a:rPr lang="en-US" sz="2700" dirty="0" smtClean="0">
                <a:latin typeface="Euclid" pitchFamily="18" charset="0"/>
              </a:rPr>
              <a:t> = 6</a:t>
            </a:r>
          </a:p>
        </p:txBody>
      </p:sp>
      <p:sp useBgFill="1">
        <p:nvSpPr>
          <p:cNvPr id="10" name="Rectangle 9"/>
          <p:cNvSpPr/>
          <p:nvPr/>
        </p:nvSpPr>
        <p:spPr>
          <a:xfrm>
            <a:off x="2831375" y="2812869"/>
            <a:ext cx="3477985" cy="5856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/>
          <p:cNvSpPr/>
          <p:nvPr/>
        </p:nvSpPr>
        <p:spPr>
          <a:xfrm>
            <a:off x="408215" y="3681549"/>
            <a:ext cx="5733505" cy="5856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/>
          <p:cNvSpPr/>
          <p:nvPr/>
        </p:nvSpPr>
        <p:spPr>
          <a:xfrm>
            <a:off x="6172200" y="3651069"/>
            <a:ext cx="2575560" cy="5856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/>
          <p:cNvSpPr/>
          <p:nvPr/>
        </p:nvSpPr>
        <p:spPr>
          <a:xfrm>
            <a:off x="6156960" y="4253049"/>
            <a:ext cx="2575560" cy="5856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/>
          <p:cNvSpPr/>
          <p:nvPr/>
        </p:nvSpPr>
        <p:spPr>
          <a:xfrm>
            <a:off x="6141720" y="4862649"/>
            <a:ext cx="2575560" cy="5856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/>
          <p:cNvSpPr/>
          <p:nvPr/>
        </p:nvSpPr>
        <p:spPr>
          <a:xfrm>
            <a:off x="3048000" y="5548449"/>
            <a:ext cx="3108960" cy="5856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IID Case – Numerical Results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5686" y="1549417"/>
            <a:ext cx="8512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Euclid" pitchFamily="18" charset="0"/>
              </a:rPr>
              <a:t>Based on 150,000 trials with 500 secretaries, the best secretary is chosen with probability </a:t>
            </a:r>
            <a:r>
              <a:rPr lang="en-US" sz="2800" b="1" dirty="0" smtClean="0">
                <a:latin typeface="Euclid" pitchFamily="18" charset="0"/>
              </a:rPr>
              <a:t>0.5409</a:t>
            </a:r>
            <a:r>
              <a:rPr lang="en-US" sz="2800" dirty="0" smtClean="0">
                <a:latin typeface="Euclid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5680" y="2548517"/>
            <a:ext cx="8512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Euclid" pitchFamily="18" charset="0"/>
              </a:rPr>
              <a:t>This approaches the “best” probability of success, of </a:t>
            </a:r>
            <a:r>
              <a:rPr lang="en-US" sz="2800" b="1" dirty="0" smtClean="0">
                <a:latin typeface="Euclid" pitchFamily="18" charset="0"/>
              </a:rPr>
              <a:t>0.5802</a:t>
            </a:r>
            <a:r>
              <a:rPr lang="en-US" sz="2800" dirty="0" smtClean="0">
                <a:latin typeface="Euclid" pitchFamily="18" charset="0"/>
              </a:rPr>
              <a:t> (Gilbert and </a:t>
            </a:r>
            <a:r>
              <a:rPr lang="en-US" sz="2800" dirty="0" err="1" smtClean="0">
                <a:latin typeface="Euclid" pitchFamily="18" charset="0"/>
              </a:rPr>
              <a:t>Mosteller</a:t>
            </a:r>
            <a:r>
              <a:rPr lang="en-US" sz="2800" dirty="0" smtClean="0">
                <a:latin typeface="Euclid" pitchFamily="18" charset="0"/>
              </a:rPr>
              <a:t>, 1966. Tamaki, 2009).</a:t>
            </a: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7538" y="3704814"/>
            <a:ext cx="2743729" cy="23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655" y="3712107"/>
            <a:ext cx="2760217" cy="234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05136" y="6024254"/>
            <a:ext cx="2833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Euclid" pitchFamily="18" charset="0"/>
              </a:rPr>
              <a:t>Stopping Time</a:t>
            </a:r>
            <a:endParaRPr lang="en-US" sz="2000" b="1" i="1" dirty="0">
              <a:latin typeface="Eucli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6469" y="6015787"/>
            <a:ext cx="2833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Euclid" pitchFamily="18" charset="0"/>
              </a:rPr>
              <a:t>Stopping Time</a:t>
            </a:r>
            <a:endParaRPr lang="en-US" sz="2000" b="1" i="1" dirty="0">
              <a:latin typeface="Euclid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Literature</a:t>
            </a:r>
            <a:endParaRPr lang="en-US" dirty="0">
              <a:latin typeface="Eucli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001" y="2734733"/>
            <a:ext cx="86444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pitchFamily="34" charset="0"/>
              <a:buChar char="•"/>
            </a:pPr>
            <a:r>
              <a:rPr lang="en-US" sz="2400" dirty="0" err="1" smtClean="0">
                <a:latin typeface="Euclid" pitchFamily="18" charset="0"/>
              </a:rPr>
              <a:t>Bruss</a:t>
            </a:r>
            <a:r>
              <a:rPr lang="en-US" sz="2400" dirty="0" smtClean="0">
                <a:latin typeface="Euclid" pitchFamily="18" charset="0"/>
              </a:rPr>
              <a:t> (2003) – bounds on the performance of the Odds Algorithm.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2400" dirty="0" smtClean="0">
                <a:latin typeface="Euclid" pitchFamily="18" charset="0"/>
              </a:rPr>
              <a:t>Tamaki (2009) – the secretary problem with rejection </a:t>
            </a:r>
            <a:r>
              <a:rPr lang="en-US" sz="2400" i="1" dirty="0" smtClean="0">
                <a:latin typeface="Euclid" pitchFamily="18" charset="0"/>
              </a:rPr>
              <a:t>and</a:t>
            </a:r>
            <a:r>
              <a:rPr lang="en-US" sz="2400" dirty="0" smtClean="0">
                <a:latin typeface="Euclid" pitchFamily="18" charset="0"/>
              </a:rPr>
              <a:t> IID secretary values.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2400" dirty="0" smtClean="0">
                <a:latin typeface="Euclid" pitchFamily="18" charset="0"/>
              </a:rPr>
              <a:t>Tamaki (2010) –extension of the Odds Theorem to picking the last </a:t>
            </a:r>
            <a:r>
              <a:rPr lang="en-US" sz="2400" i="1" dirty="0" smtClean="0">
                <a:latin typeface="Euclid" pitchFamily="18" charset="0"/>
              </a:rPr>
              <a:t>k</a:t>
            </a:r>
            <a:r>
              <a:rPr lang="en-US" sz="2400" dirty="0" smtClean="0">
                <a:latin typeface="Euclid" pitchFamily="18" charset="0"/>
              </a:rPr>
              <a:t> successes, with application to the </a:t>
            </a:r>
            <a:r>
              <a:rPr lang="en-US" sz="2400" i="1" dirty="0" smtClean="0">
                <a:latin typeface="Euclid" pitchFamily="18" charset="0"/>
              </a:rPr>
              <a:t>k</a:t>
            </a:r>
            <a:r>
              <a:rPr lang="en-US" sz="2400" dirty="0" smtClean="0">
                <a:latin typeface="Euclid" pitchFamily="18" charset="0"/>
              </a:rPr>
              <a:t>-secretary problem with IID secretary values.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2400" dirty="0" smtClean="0">
                <a:latin typeface="Euclid" pitchFamily="18" charset="0"/>
              </a:rPr>
              <a:t>Ferguson (2008) – odds theorem with extra info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2400" dirty="0" smtClean="0">
                <a:latin typeface="Euclid" pitchFamily="18" charset="0"/>
              </a:rPr>
              <a:t>etc…</a:t>
            </a:r>
            <a:endParaRPr lang="en-US" sz="2400" dirty="0">
              <a:latin typeface="Euclid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Questions, Comments, Suggestions, Personal Stories or Jokes?</a:t>
            </a:r>
            <a:endParaRPr lang="en-US" dirty="0">
              <a:latin typeface="Euclid" pitchFamily="18" charset="0"/>
            </a:endParaRPr>
          </a:p>
        </p:txBody>
      </p:sp>
      <p:pic>
        <p:nvPicPr>
          <p:cNvPr id="121858" name="Picture 2" descr="C:\Users\cguetta15.GSB\AppData\Local\Microsoft\Windows\Temporary Internet Files\Content.IE5\P2CFPU8D\MC90043485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8667" y="2785534"/>
            <a:ext cx="3386667" cy="3386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Odds Theorem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166266"/>
            <a:ext cx="1905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i="1" dirty="0" smtClean="0">
                <a:latin typeface="Euclid" pitchFamily="18" charset="0"/>
              </a:rPr>
              <a:t>Theorem</a:t>
            </a:r>
            <a:r>
              <a:rPr lang="en-US" sz="2700" b="1" dirty="0" smtClean="0">
                <a:latin typeface="Euclid" pitchFamily="18" charset="0"/>
              </a:rPr>
              <a:t>:</a:t>
            </a:r>
            <a:endParaRPr lang="en-US" sz="2700" b="1" dirty="0">
              <a:latin typeface="Eucli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166266"/>
            <a:ext cx="70104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700" dirty="0" smtClean="0">
                <a:latin typeface="Euclid" pitchFamily="18" charset="0"/>
              </a:rPr>
              <a:t>Let          be a sequence of </a:t>
            </a:r>
            <a:r>
              <a:rPr lang="en-US" sz="2700" i="1" dirty="0" smtClean="0">
                <a:latin typeface="Euclid" pitchFamily="18" charset="0"/>
              </a:rPr>
              <a:t>n</a:t>
            </a:r>
            <a:r>
              <a:rPr lang="en-US" sz="2700" dirty="0" smtClean="0">
                <a:latin typeface="Euclid" pitchFamily="18" charset="0"/>
              </a:rPr>
              <a:t> </a:t>
            </a:r>
            <a:r>
              <a:rPr lang="en-US" sz="2700" b="1" dirty="0" smtClean="0">
                <a:latin typeface="Euclid" pitchFamily="18" charset="0"/>
              </a:rPr>
              <a:t>independent </a:t>
            </a:r>
            <a:r>
              <a:rPr lang="en-US" sz="2700" dirty="0" smtClean="0">
                <a:latin typeface="Euclid" pitchFamily="18" charset="0"/>
              </a:rPr>
              <a:t>indicators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700" dirty="0" smtClean="0">
                <a:latin typeface="Euclid" pitchFamily="18" charset="0"/>
              </a:rPr>
              <a:t>Let              , </a:t>
            </a:r>
            <a:r>
              <a:rPr lang="en-US" sz="2700" i="1" dirty="0" err="1" smtClean="0">
                <a:latin typeface="Euclid" pitchFamily="18" charset="0"/>
              </a:rPr>
              <a:t>r</a:t>
            </a:r>
            <a:r>
              <a:rPr lang="en-US" sz="2700" i="1" baseline="-25000" dirty="0" err="1" smtClean="0">
                <a:latin typeface="Euclid" pitchFamily="18" charset="0"/>
              </a:rPr>
              <a:t>k</a:t>
            </a:r>
            <a:r>
              <a:rPr lang="en-US" sz="2700" dirty="0" smtClean="0">
                <a:latin typeface="Euclid" pitchFamily="18" charset="0"/>
              </a:rPr>
              <a:t> = </a:t>
            </a:r>
            <a:r>
              <a:rPr lang="en-US" sz="2700" i="1" dirty="0" err="1" smtClean="0">
                <a:latin typeface="Euclid" pitchFamily="18" charset="0"/>
              </a:rPr>
              <a:t>p</a:t>
            </a:r>
            <a:r>
              <a:rPr lang="en-US" sz="2700" i="1" baseline="-25000" dirty="0" err="1" smtClean="0">
                <a:latin typeface="Euclid" pitchFamily="18" charset="0"/>
              </a:rPr>
              <a:t>k</a:t>
            </a:r>
            <a:r>
              <a:rPr lang="en-US" sz="2700" dirty="0" smtClean="0">
                <a:latin typeface="Euclid" pitchFamily="18" charset="0"/>
              </a:rPr>
              <a:t> / (1 – </a:t>
            </a:r>
            <a:r>
              <a:rPr lang="en-US" sz="2700" i="1" dirty="0" err="1" smtClean="0">
                <a:latin typeface="Euclid" pitchFamily="18" charset="0"/>
              </a:rPr>
              <a:t>p</a:t>
            </a:r>
            <a:r>
              <a:rPr lang="en-US" sz="2700" i="1" baseline="-25000" dirty="0" err="1" smtClean="0">
                <a:latin typeface="Euclid" pitchFamily="18" charset="0"/>
              </a:rPr>
              <a:t>k</a:t>
            </a:r>
            <a:r>
              <a:rPr lang="en-US" sz="2700" dirty="0" smtClean="0">
                <a:latin typeface="Euclid" pitchFamily="18" charset="0"/>
              </a:rPr>
              <a:t>) = </a:t>
            </a:r>
            <a:r>
              <a:rPr lang="en-US" sz="2700" i="1" dirty="0" err="1" smtClean="0">
                <a:latin typeface="Euclid" pitchFamily="18" charset="0"/>
              </a:rPr>
              <a:t>p</a:t>
            </a:r>
            <a:r>
              <a:rPr lang="en-US" sz="2700" i="1" baseline="-25000" dirty="0" err="1" smtClean="0">
                <a:latin typeface="Euclid" pitchFamily="18" charset="0"/>
              </a:rPr>
              <a:t>k</a:t>
            </a:r>
            <a:r>
              <a:rPr lang="en-US" sz="2700" dirty="0" smtClean="0">
                <a:latin typeface="Euclid" pitchFamily="18" charset="0"/>
              </a:rPr>
              <a:t>/</a:t>
            </a:r>
            <a:r>
              <a:rPr lang="en-US" sz="2700" i="1" dirty="0" err="1" smtClean="0">
                <a:latin typeface="Euclid" pitchFamily="18" charset="0"/>
              </a:rPr>
              <a:t>q</a:t>
            </a:r>
            <a:r>
              <a:rPr lang="en-US" sz="2700" i="1" baseline="-25000" dirty="0" err="1" smtClean="0">
                <a:latin typeface="Euclid" pitchFamily="18" charset="0"/>
              </a:rPr>
              <a:t>k</a:t>
            </a:r>
            <a:r>
              <a:rPr lang="en-US" sz="2700" dirty="0" smtClean="0">
                <a:latin typeface="Euclid" pitchFamily="18" charset="0"/>
              </a:rPr>
              <a:t>.</a:t>
            </a:r>
          </a:p>
          <a:p>
            <a:pPr marL="228600" indent="-228600"/>
            <a:endParaRPr lang="en-US" sz="1500" i="1" dirty="0" smtClean="0">
              <a:latin typeface="Euclid" pitchFamily="18" charset="0"/>
            </a:endParaRPr>
          </a:p>
          <a:p>
            <a:pPr algn="just"/>
            <a:r>
              <a:rPr lang="en-US" sz="2700" i="1" dirty="0" smtClean="0">
                <a:latin typeface="Euclid" pitchFamily="18" charset="0"/>
              </a:rPr>
              <a:t>Then</a:t>
            </a:r>
            <a:r>
              <a:rPr lang="en-US" sz="2700" dirty="0" smtClean="0">
                <a:latin typeface="Euclid" pitchFamily="18" charset="0"/>
              </a:rPr>
              <a:t>, there exist an </a:t>
            </a:r>
            <a:r>
              <a:rPr lang="en-US" sz="2700" b="1" dirty="0" smtClean="0">
                <a:latin typeface="Euclid" pitchFamily="18" charset="0"/>
              </a:rPr>
              <a:t>optimal rule</a:t>
            </a:r>
            <a:r>
              <a:rPr lang="en-US" sz="2700" dirty="0" smtClean="0">
                <a:latin typeface="Euclid" pitchFamily="18" charset="0"/>
              </a:rPr>
              <a:t> which </a:t>
            </a:r>
            <a:r>
              <a:rPr lang="en-US" sz="2700" b="1" dirty="0" smtClean="0">
                <a:latin typeface="Euclid" pitchFamily="18" charset="0"/>
              </a:rPr>
              <a:t>maximizes</a:t>
            </a:r>
            <a:r>
              <a:rPr lang="en-US" sz="2700" dirty="0" smtClean="0">
                <a:latin typeface="Euclid" pitchFamily="18" charset="0"/>
              </a:rPr>
              <a:t> the </a:t>
            </a:r>
            <a:r>
              <a:rPr lang="en-US" sz="2700" b="1" dirty="0" smtClean="0">
                <a:latin typeface="Euclid" pitchFamily="18" charset="0"/>
              </a:rPr>
              <a:t>probability of stopping at the last success</a:t>
            </a:r>
            <a:r>
              <a:rPr lang="en-US" sz="2700" dirty="0" smtClean="0">
                <a:latin typeface="Euclid" pitchFamily="18" charset="0"/>
              </a:rPr>
              <a:t>.</a:t>
            </a:r>
          </a:p>
          <a:p>
            <a:pPr algn="just"/>
            <a:endParaRPr lang="en-US" sz="500" dirty="0" smtClean="0">
              <a:latin typeface="Euclid" pitchFamily="18" charset="0"/>
            </a:endParaRPr>
          </a:p>
          <a:p>
            <a:pPr algn="just"/>
            <a:r>
              <a:rPr lang="en-US" sz="2700" dirty="0" smtClean="0">
                <a:latin typeface="Euclid" pitchFamily="18" charset="0"/>
              </a:rPr>
              <a:t>It prescribes to </a:t>
            </a:r>
            <a:r>
              <a:rPr lang="en-US" sz="2700" b="1" dirty="0" smtClean="0">
                <a:latin typeface="Euclid" pitchFamily="18" charset="0"/>
              </a:rPr>
              <a:t>stop</a:t>
            </a:r>
            <a:r>
              <a:rPr lang="en-US" sz="2700" dirty="0" smtClean="0">
                <a:latin typeface="Euclid" pitchFamily="18" charset="0"/>
              </a:rPr>
              <a:t> on the </a:t>
            </a:r>
            <a:r>
              <a:rPr lang="en-US" sz="2700" b="1" dirty="0" smtClean="0">
                <a:latin typeface="Euclid" pitchFamily="18" charset="0"/>
              </a:rPr>
              <a:t>first success</a:t>
            </a:r>
            <a:r>
              <a:rPr lang="en-US" sz="2700" dirty="0" smtClean="0">
                <a:latin typeface="Euclid" pitchFamily="18" charset="0"/>
              </a:rPr>
              <a:t> with </a:t>
            </a:r>
            <a:r>
              <a:rPr lang="en-US" sz="2700" b="1" dirty="0" smtClean="0">
                <a:latin typeface="Euclid" pitchFamily="18" charset="0"/>
              </a:rPr>
              <a:t>index </a:t>
            </a:r>
            <a:r>
              <a:rPr lang="en-US" sz="2700" b="1" u="sng" dirty="0" smtClean="0">
                <a:latin typeface="Euclid" pitchFamily="18" charset="0"/>
              </a:rPr>
              <a:t>&gt;</a:t>
            </a:r>
            <a:r>
              <a:rPr lang="en-US" sz="2700" b="1" dirty="0" smtClean="0">
                <a:latin typeface="Euclid" pitchFamily="18" charset="0"/>
              </a:rPr>
              <a:t> </a:t>
            </a:r>
            <a:r>
              <a:rPr lang="en-US" sz="2700" b="1" i="1" dirty="0" smtClean="0">
                <a:latin typeface="Euclid" pitchFamily="18" charset="0"/>
              </a:rPr>
              <a:t>s</a:t>
            </a:r>
            <a:r>
              <a:rPr lang="en-US" sz="2700" dirty="0" smtClean="0">
                <a:latin typeface="Euclid" pitchFamily="18" charset="0"/>
              </a:rPr>
              <a:t>, where </a:t>
            </a:r>
            <a:r>
              <a:rPr lang="en-US" sz="2700" i="1" dirty="0" smtClean="0">
                <a:latin typeface="Euclid" pitchFamily="18" charset="0"/>
              </a:rPr>
              <a:t>s</a:t>
            </a:r>
            <a:r>
              <a:rPr lang="en-US" sz="2700" dirty="0" smtClean="0">
                <a:latin typeface="Euclid" pitchFamily="18" charset="0"/>
              </a:rPr>
              <a:t> is…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678724" y="2107652"/>
          <a:ext cx="1143000" cy="556846"/>
        </p:xfrm>
        <a:graphic>
          <a:graphicData uri="http://schemas.openxmlformats.org/presentationml/2006/ole">
            <p:oleObj spid="_x0000_s3075" name="Equation" r:id="rId4" imgW="495000" imgH="241200" progId="Equation.DSMT4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701925" y="2933029"/>
          <a:ext cx="1552575" cy="557212"/>
        </p:xfrm>
        <a:graphic>
          <a:graphicData uri="http://schemas.openxmlformats.org/presentationml/2006/ole">
            <p:oleObj spid="_x0000_s3076" name="Equation" r:id="rId5" imgW="672840" imgH="241200" progId="Equation.DSMT4">
              <p:embed/>
            </p:oleObj>
          </a:graphicData>
        </a:graphic>
      </p:graphicFrame>
      <p:sp useBgFill="1">
        <p:nvSpPr>
          <p:cNvPr id="12" name="Rectangle 11"/>
          <p:cNvSpPr/>
          <p:nvPr/>
        </p:nvSpPr>
        <p:spPr>
          <a:xfrm>
            <a:off x="1817915" y="2188029"/>
            <a:ext cx="7086599" cy="827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/>
          <p:cNvSpPr/>
          <p:nvPr/>
        </p:nvSpPr>
        <p:spPr>
          <a:xfrm>
            <a:off x="1719944" y="3004465"/>
            <a:ext cx="7162800" cy="4680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/>
          <p:cNvSpPr/>
          <p:nvPr/>
        </p:nvSpPr>
        <p:spPr>
          <a:xfrm>
            <a:off x="1709058" y="3614058"/>
            <a:ext cx="7206342" cy="1262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/>
          <p:cNvSpPr/>
          <p:nvPr/>
        </p:nvSpPr>
        <p:spPr>
          <a:xfrm>
            <a:off x="1807017" y="4985664"/>
            <a:ext cx="7119268" cy="947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23461" y="6050295"/>
            <a:ext cx="6384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>
                <a:latin typeface="Euclid" pitchFamily="18" charset="0"/>
              </a:rPr>
              <a:t>Bruss</a:t>
            </a:r>
            <a:r>
              <a:rPr lang="en-US" sz="1600" dirty="0" smtClean="0">
                <a:latin typeface="Euclid" pitchFamily="18" charset="0"/>
              </a:rPr>
              <a:t> (2000), Ann. </a:t>
            </a:r>
            <a:r>
              <a:rPr lang="en-US" sz="1600" dirty="0" err="1" smtClean="0">
                <a:latin typeface="Euclid" pitchFamily="18" charset="0"/>
              </a:rPr>
              <a:t>Probab</a:t>
            </a:r>
            <a:r>
              <a:rPr lang="en-US" sz="1600" dirty="0" smtClean="0">
                <a:latin typeface="Euclid" pitchFamily="18" charset="0"/>
              </a:rPr>
              <a:t>. Volume 28, Number 3 (2000), 1384-1391</a:t>
            </a:r>
            <a:endParaRPr lang="en-US" sz="1600" dirty="0">
              <a:latin typeface="Euclid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Odds Theorem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504" y="2189126"/>
            <a:ext cx="15675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b="1" i="1" dirty="0" err="1" smtClean="0">
                <a:latin typeface="Euclid" pitchFamily="18" charset="0"/>
              </a:rPr>
              <a:t>contd</a:t>
            </a:r>
            <a:r>
              <a:rPr lang="en-US" sz="2700" b="1" i="1" dirty="0" smtClean="0">
                <a:latin typeface="Euclid" pitchFamily="18" charset="0"/>
              </a:rPr>
              <a:t>…</a:t>
            </a:r>
            <a:endParaRPr lang="en-US" sz="2700" b="1" dirty="0">
              <a:latin typeface="Eucli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166266"/>
            <a:ext cx="701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2700" dirty="0" smtClean="0">
                <a:latin typeface="Euclid" pitchFamily="18" charset="0"/>
              </a:rPr>
              <a:t>…where </a:t>
            </a:r>
            <a:r>
              <a:rPr lang="en-US" sz="2700" i="1" dirty="0" smtClean="0">
                <a:latin typeface="Euclid" pitchFamily="18" charset="0"/>
              </a:rPr>
              <a:t>s</a:t>
            </a:r>
            <a:r>
              <a:rPr lang="en-US" sz="2700" dirty="0" smtClean="0">
                <a:latin typeface="Euclid" pitchFamily="18" charset="0"/>
              </a:rPr>
              <a:t> is…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284639" y="2809649"/>
          <a:ext cx="6010275" cy="673100"/>
        </p:xfrm>
        <a:graphic>
          <a:graphicData uri="http://schemas.openxmlformats.org/presentationml/2006/ole">
            <p:oleObj spid="_x0000_s4100" name="Equation" r:id="rId5" imgW="2603160" imgH="291960" progId="Equation.DSMT4">
              <p:embed/>
            </p:oleObj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86000" y="3691709"/>
          <a:ext cx="6096000" cy="1376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700" i="1" dirty="0" err="1" smtClean="0">
                          <a:latin typeface="Euclid" pitchFamily="18" charset="0"/>
                        </a:rPr>
                        <a:t>p</a:t>
                      </a:r>
                      <a:r>
                        <a:rPr lang="en-US" sz="2700" i="1" baseline="-25000" dirty="0" err="1" smtClean="0">
                          <a:latin typeface="Euclid" pitchFamily="18" charset="0"/>
                        </a:rPr>
                        <a:t>k</a:t>
                      </a:r>
                      <a:endParaRPr lang="en-US" sz="2700" i="1" dirty="0">
                        <a:latin typeface="Euclid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Euclid" pitchFamily="18" charset="0"/>
                        </a:rPr>
                        <a:t>1</a:t>
                      </a:r>
                      <a:endParaRPr lang="en-US" sz="2400" dirty="0">
                        <a:latin typeface="Euclid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Euclid" pitchFamily="18" charset="0"/>
                        </a:rPr>
                        <a:t>0.5</a:t>
                      </a:r>
                      <a:endParaRPr lang="en-US" sz="2400" dirty="0">
                        <a:latin typeface="Euclid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Euclid" pitchFamily="18" charset="0"/>
                        </a:rPr>
                        <a:t>0.3</a:t>
                      </a:r>
                      <a:endParaRPr lang="en-US" sz="2400" dirty="0">
                        <a:latin typeface="Euclid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Euclid" pitchFamily="18" charset="0"/>
                        </a:rPr>
                        <a:t>0.3</a:t>
                      </a:r>
                      <a:endParaRPr lang="en-US" sz="2400" dirty="0">
                        <a:latin typeface="Euclid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Euclid" pitchFamily="18" charset="0"/>
                        </a:rPr>
                        <a:t>0.2</a:t>
                      </a:r>
                      <a:endParaRPr lang="en-US" sz="2400" dirty="0">
                        <a:latin typeface="Euclid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Euclid" pitchFamily="18" charset="0"/>
                        </a:rPr>
                        <a:t>0.17</a:t>
                      </a:r>
                      <a:endParaRPr lang="en-US" sz="2400" dirty="0">
                        <a:latin typeface="Euclid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Euclid" pitchFamily="18" charset="0"/>
                        </a:rPr>
                        <a:t>0.14</a:t>
                      </a:r>
                      <a:endParaRPr lang="en-US" sz="2400" dirty="0">
                        <a:latin typeface="Euclid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700" i="1" dirty="0" err="1" smtClean="0">
                          <a:latin typeface="Euclid" pitchFamily="18" charset="0"/>
                        </a:rPr>
                        <a:t>r</a:t>
                      </a:r>
                      <a:r>
                        <a:rPr lang="en-US" sz="2700" i="1" baseline="-25000" dirty="0" err="1" smtClean="0">
                          <a:latin typeface="Euclid" pitchFamily="18" charset="0"/>
                        </a:rPr>
                        <a:t>k</a:t>
                      </a:r>
                      <a:endParaRPr lang="en-US" sz="2700" i="1" dirty="0">
                        <a:latin typeface="Euclid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∞</a:t>
                      </a:r>
                      <a:endParaRPr lang="en-US" sz="2400" dirty="0">
                        <a:latin typeface="Euclid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Euclid" pitchFamily="18" charset="0"/>
                        </a:rPr>
                        <a:t>1</a:t>
                      </a:r>
                      <a:endParaRPr lang="en-US" sz="2400" dirty="0">
                        <a:latin typeface="Eucli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Euclid" pitchFamily="18" charset="0"/>
                        </a:rPr>
                        <a:t>0.5</a:t>
                      </a:r>
                      <a:endParaRPr lang="en-US" sz="2400" dirty="0">
                        <a:latin typeface="Eucli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Euclid" pitchFamily="18" charset="0"/>
                        </a:rPr>
                        <a:t>0.5</a:t>
                      </a:r>
                      <a:endParaRPr lang="en-US" sz="2400" dirty="0">
                        <a:latin typeface="Eucli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Euclid" pitchFamily="18" charset="0"/>
                        </a:rPr>
                        <a:t>0.25</a:t>
                      </a:r>
                      <a:endParaRPr lang="en-US" sz="2400" dirty="0">
                        <a:latin typeface="Eucli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Euclid" pitchFamily="18" charset="0"/>
                        </a:rPr>
                        <a:t>0.2</a:t>
                      </a:r>
                      <a:endParaRPr lang="en-US" sz="2400" dirty="0">
                        <a:latin typeface="Eucli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Euclid" pitchFamily="18" charset="0"/>
                        </a:rPr>
                        <a:t>0.17</a:t>
                      </a:r>
                      <a:endParaRPr lang="en-US" sz="2400" dirty="0">
                        <a:latin typeface="Euclid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-27152" y="3691387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b="1" i="1" dirty="0" smtClean="0">
                <a:latin typeface="Euclid" pitchFamily="18" charset="0"/>
              </a:rPr>
              <a:t>For example</a:t>
            </a:r>
            <a:endParaRPr lang="en-US" sz="2700" b="1" dirty="0">
              <a:latin typeface="Euclid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283632" y="3509600"/>
          <a:ext cx="322262" cy="555625"/>
        </p:xfrm>
        <a:graphic>
          <a:graphicData uri="http://schemas.openxmlformats.org/presentationml/2006/ole">
            <p:oleObj spid="_x0000_s4103" name="Equation" r:id="rId6" imgW="139680" imgH="241200" progId="Equation.DSMT4">
              <p:embed/>
            </p:oleObj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4016375" y="3502343"/>
          <a:ext cx="350838" cy="555625"/>
        </p:xfrm>
        <a:graphic>
          <a:graphicData uri="http://schemas.openxmlformats.org/presentationml/2006/ole">
            <p:oleObj spid="_x0000_s4104" name="Equation" r:id="rId7" imgW="152280" imgH="241200" progId="Equation.DSMT4">
              <p:embed/>
            </p:oleObj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4786313" y="3513681"/>
          <a:ext cx="350837" cy="555625"/>
        </p:xfrm>
        <a:graphic>
          <a:graphicData uri="http://schemas.openxmlformats.org/presentationml/2006/ole">
            <p:oleObj spid="_x0000_s4105" name="Equation" r:id="rId8" imgW="152280" imgH="241200" progId="Equation.DSMT4">
              <p:embed/>
            </p:oleObj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5570083" y="3513679"/>
          <a:ext cx="350837" cy="555625"/>
        </p:xfrm>
        <a:graphic>
          <a:graphicData uri="http://schemas.openxmlformats.org/presentationml/2006/ole">
            <p:oleObj spid="_x0000_s4106" name="Equation" r:id="rId9" imgW="152280" imgH="241200" progId="Equation.DSMT4">
              <p:embed/>
            </p:oleObj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6347050" y="3513454"/>
          <a:ext cx="350837" cy="555625"/>
        </p:xfrm>
        <a:graphic>
          <a:graphicData uri="http://schemas.openxmlformats.org/presentationml/2006/ole">
            <p:oleObj spid="_x0000_s4107" name="Equation" r:id="rId10" imgW="152280" imgH="241200" progId="Equation.DSMT4">
              <p:embed/>
            </p:oleObj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7087054" y="3509712"/>
          <a:ext cx="350838" cy="555625"/>
        </p:xfrm>
        <a:graphic>
          <a:graphicData uri="http://schemas.openxmlformats.org/presentationml/2006/ole">
            <p:oleObj spid="_x0000_s4108" name="Equation" r:id="rId11" imgW="152280" imgH="241200" progId="Equation.DSMT4">
              <p:embed/>
            </p:oleObj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7812314" y="3509479"/>
          <a:ext cx="350838" cy="555625"/>
        </p:xfrm>
        <a:graphic>
          <a:graphicData uri="http://schemas.openxmlformats.org/presentationml/2006/ole">
            <p:oleObj spid="_x0000_s4109" name="Equation" r:id="rId12" imgW="152280" imgH="241200" progId="Equation.DSMT4">
              <p:embed/>
            </p:oleObj>
          </a:graphicData>
        </a:graphic>
      </p:graphicFrame>
      <p:sp useBgFill="1">
        <p:nvSpPr>
          <p:cNvPr id="25" name="Rectangle 24"/>
          <p:cNvSpPr/>
          <p:nvPr/>
        </p:nvSpPr>
        <p:spPr>
          <a:xfrm>
            <a:off x="2286001" y="2698569"/>
            <a:ext cx="6063342" cy="881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/>
          <p:cNvSpPr/>
          <p:nvPr/>
        </p:nvSpPr>
        <p:spPr>
          <a:xfrm>
            <a:off x="246018" y="3644538"/>
            <a:ext cx="8425542" cy="14989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Object 4"/>
          <p:cNvGraphicFramePr>
            <a:graphicFrameLocks noChangeAspect="1"/>
          </p:cNvGraphicFramePr>
          <p:nvPr/>
        </p:nvGraphicFramePr>
        <p:xfrm>
          <a:off x="7613159" y="1521143"/>
          <a:ext cx="1260475" cy="701675"/>
        </p:xfrm>
        <a:graphic>
          <a:graphicData uri="http://schemas.openxmlformats.org/presentationml/2006/ole">
            <p:oleObj spid="_x0000_s4110" name="Equation" r:id="rId13" imgW="545760" imgH="304560" progId="Equation.DSMT4">
              <p:embed/>
            </p:oleObj>
          </a:graphicData>
        </a:graphic>
      </p:graphicFrame>
      <p:sp>
        <p:nvSpPr>
          <p:cNvPr id="33" name="Freeform 32"/>
          <p:cNvSpPr/>
          <p:nvPr/>
        </p:nvSpPr>
        <p:spPr>
          <a:xfrm>
            <a:off x="7514416" y="2171700"/>
            <a:ext cx="198120" cy="731520"/>
          </a:xfrm>
          <a:custGeom>
            <a:avLst/>
            <a:gdLst>
              <a:gd name="connsiteX0" fmla="*/ 190500 w 190500"/>
              <a:gd name="connsiteY0" fmla="*/ 0 h 685800"/>
              <a:gd name="connsiteX1" fmla="*/ 38100 w 190500"/>
              <a:gd name="connsiteY1" fmla="*/ 381000 h 685800"/>
              <a:gd name="connsiteX2" fmla="*/ 0 w 190500"/>
              <a:gd name="connsiteY2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85800">
                <a:moveTo>
                  <a:pt x="190500" y="0"/>
                </a:moveTo>
                <a:cubicBezTo>
                  <a:pt x="130175" y="133350"/>
                  <a:pt x="69850" y="266700"/>
                  <a:pt x="38100" y="381000"/>
                </a:cubicBezTo>
                <a:cubicBezTo>
                  <a:pt x="6350" y="495300"/>
                  <a:pt x="3175" y="590550"/>
                  <a:pt x="0" y="685800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34"/>
          <p:cNvSpPr/>
          <p:nvPr/>
        </p:nvSpPr>
        <p:spPr>
          <a:xfrm>
            <a:off x="7407736" y="1579518"/>
            <a:ext cx="1478280" cy="676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642860" y="5021580"/>
            <a:ext cx="82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Euclid" pitchFamily="18" charset="0"/>
              </a:rPr>
              <a:t>0.17</a:t>
            </a:r>
            <a:endParaRPr lang="en-US" sz="2400" dirty="0">
              <a:latin typeface="Eucli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0" y="5029200"/>
            <a:ext cx="82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Euclid" pitchFamily="18" charset="0"/>
              </a:rPr>
              <a:t>0.37</a:t>
            </a:r>
            <a:endParaRPr lang="en-US" sz="2400" dirty="0">
              <a:latin typeface="Eucli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18860" y="5029200"/>
            <a:ext cx="82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Euclid" pitchFamily="18" charset="0"/>
              </a:rPr>
              <a:t>0.62</a:t>
            </a:r>
            <a:endParaRPr lang="en-US" sz="2400" dirty="0">
              <a:latin typeface="Eucli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56860" y="5029200"/>
            <a:ext cx="82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Euclid" pitchFamily="18" charset="0"/>
              </a:rPr>
              <a:t>1.12</a:t>
            </a:r>
            <a:endParaRPr lang="en-US" sz="2400" b="1" dirty="0">
              <a:latin typeface="Euclid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28800" y="5473346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2700" b="1" dirty="0" smtClean="0">
                <a:latin typeface="Euclid" pitchFamily="18" charset="0"/>
              </a:rPr>
              <a:t>Optimal Strategy</a:t>
            </a:r>
            <a:r>
              <a:rPr lang="en-US" sz="2700" dirty="0" smtClean="0">
                <a:latin typeface="Euclid" pitchFamily="18" charset="0"/>
              </a:rPr>
              <a:t>: from the 4</a:t>
            </a:r>
            <a:r>
              <a:rPr lang="en-US" sz="2700" baseline="30000" dirty="0" smtClean="0">
                <a:latin typeface="Euclid" pitchFamily="18" charset="0"/>
              </a:rPr>
              <a:t>th</a:t>
            </a:r>
            <a:r>
              <a:rPr lang="en-US" sz="2700" dirty="0" smtClean="0">
                <a:latin typeface="Euclid" pitchFamily="18" charset="0"/>
              </a:rPr>
              <a:t> observation onwards, stop at any success.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3D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3D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3D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3" grpId="0" animBg="1"/>
      <p:bldP spid="35" grpId="0" animBg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Odds Theorem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196746"/>
            <a:ext cx="14097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b="1" i="1" dirty="0" smtClean="0">
                <a:latin typeface="Euclid" pitchFamily="18" charset="0"/>
              </a:rPr>
              <a:t>Proof</a:t>
            </a:r>
            <a:r>
              <a:rPr lang="en-US" sz="2700" b="1" dirty="0" smtClean="0">
                <a:latin typeface="Euclid" pitchFamily="18" charset="0"/>
              </a:rPr>
              <a:t>:</a:t>
            </a:r>
            <a:endParaRPr lang="en-US" sz="2700" b="1" dirty="0">
              <a:latin typeface="Eucli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7340" y="2204366"/>
            <a:ext cx="7117080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Euclid" pitchFamily="18" charset="0"/>
              </a:rPr>
              <a:t>Three steps</a:t>
            </a:r>
          </a:p>
          <a:p>
            <a:pPr marL="911225" indent="-514350">
              <a:buFont typeface="+mj-lt"/>
              <a:buAutoNum type="arabicPeriod"/>
            </a:pPr>
            <a:r>
              <a:rPr lang="en-US" sz="27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Euclid" pitchFamily="18" charset="0"/>
              </a:rPr>
              <a:t>Find the a-priori probability</a:t>
            </a:r>
          </a:p>
          <a:p>
            <a:pPr marL="911225" indent="-514350">
              <a:buFont typeface="+mj-lt"/>
              <a:buAutoNum type="arabicPeriod"/>
            </a:pPr>
            <a:endParaRPr lang="en-US" sz="4000" dirty="0" smtClean="0">
              <a:solidFill>
                <a:schemeClr val="tx2">
                  <a:lumMod val="40000"/>
                  <a:lumOff val="60000"/>
                </a:schemeClr>
              </a:solidFill>
              <a:latin typeface="Euclid" pitchFamily="18" charset="0"/>
            </a:endParaRPr>
          </a:p>
          <a:p>
            <a:pPr marL="911225" indent="-514350" algn="just">
              <a:buFont typeface="+mj-lt"/>
              <a:buAutoNum type="arabicPeriod"/>
            </a:pPr>
            <a:r>
              <a:rPr lang="en-US" sz="27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Euclid" pitchFamily="18" charset="0"/>
              </a:rPr>
              <a:t>Find the </a:t>
            </a:r>
            <a:r>
              <a:rPr lang="en-US" sz="27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Euclid" pitchFamily="18" charset="0"/>
              </a:rPr>
              <a:t>s</a:t>
            </a:r>
            <a:r>
              <a:rPr lang="en-US" sz="27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Euclid" pitchFamily="18" charset="0"/>
              </a:rPr>
              <a:t> that maximizes this probability.</a:t>
            </a:r>
          </a:p>
          <a:p>
            <a:pPr marL="911225" indent="-514350" algn="just">
              <a:buFont typeface="+mj-lt"/>
              <a:buAutoNum type="arabicPeriod"/>
            </a:pPr>
            <a:r>
              <a:rPr lang="en-US" sz="27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Euclid" pitchFamily="18" charset="0"/>
              </a:rPr>
              <a:t>Show that the optimal strategy ignores everything up to </a:t>
            </a:r>
            <a:r>
              <a:rPr lang="en-US" sz="27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Euclid" pitchFamily="18" charset="0"/>
              </a:rPr>
              <a:t>s</a:t>
            </a:r>
            <a:r>
              <a:rPr lang="en-US" sz="27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Euclid" pitchFamily="18" charset="0"/>
              </a:rPr>
              <a:t> and then picks the next success</a:t>
            </a:r>
            <a:r>
              <a:rPr lang="en-US" sz="2700" dirty="0" smtClean="0">
                <a:latin typeface="Euclid" pitchFamily="18" charset="0"/>
              </a:rPr>
              <a:t>.</a:t>
            </a:r>
            <a:endParaRPr lang="en-US" sz="2700" dirty="0">
              <a:latin typeface="Euclid" pitchFamily="18" charset="0"/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2690495" y="3055303"/>
          <a:ext cx="5919788" cy="614362"/>
        </p:xfrm>
        <a:graphic>
          <a:graphicData uri="http://schemas.openxmlformats.org/presentationml/2006/ole">
            <p:oleObj spid="_x0000_s22532" name="Equation" r:id="rId4" imgW="2565360" imgH="266400" progId="Equation.DSMT4">
              <p:embed/>
            </p:oleObj>
          </a:graphicData>
        </a:graphic>
      </p:graphicFrame>
      <p:sp>
        <p:nvSpPr>
          <p:cNvPr id="16" name="Rectangle 15"/>
          <p:cNvSpPr/>
          <p:nvPr/>
        </p:nvSpPr>
        <p:spPr>
          <a:xfrm>
            <a:off x="2651760" y="3025140"/>
            <a:ext cx="6042660" cy="632460"/>
          </a:xfrm>
          <a:prstGeom prst="rect">
            <a:avLst/>
          </a:prstGeom>
          <a:solidFill>
            <a:schemeClr val="bg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23461" y="6050295"/>
            <a:ext cx="6384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>
                <a:latin typeface="Euclid" pitchFamily="18" charset="0"/>
              </a:rPr>
              <a:t>Bruss</a:t>
            </a:r>
            <a:r>
              <a:rPr lang="en-US" sz="1600" dirty="0" smtClean="0">
                <a:latin typeface="Euclid" pitchFamily="18" charset="0"/>
              </a:rPr>
              <a:t> (2000), Ann. </a:t>
            </a:r>
            <a:r>
              <a:rPr lang="en-US" sz="1600" dirty="0" err="1" smtClean="0">
                <a:latin typeface="Euclid" pitchFamily="18" charset="0"/>
              </a:rPr>
              <a:t>Probab</a:t>
            </a:r>
            <a:r>
              <a:rPr lang="en-US" sz="1600" dirty="0" smtClean="0">
                <a:latin typeface="Euclid" pitchFamily="18" charset="0"/>
              </a:rPr>
              <a:t>. Volume 28, Number 3 (2000), 1384-1391</a:t>
            </a:r>
            <a:endParaRPr lang="en-US" sz="1600" dirty="0">
              <a:latin typeface="Euclid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Odds Theorem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174974"/>
            <a:ext cx="14097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b="1" i="1" dirty="0" smtClean="0">
                <a:latin typeface="Euclid" pitchFamily="18" charset="0"/>
              </a:rPr>
              <a:t>Step 1</a:t>
            </a:r>
            <a:r>
              <a:rPr lang="en-US" sz="2700" b="1" dirty="0" smtClean="0">
                <a:latin typeface="Euclid" pitchFamily="18" charset="0"/>
              </a:rPr>
              <a:t>:</a:t>
            </a:r>
            <a:endParaRPr lang="en-US" sz="2700" b="1" dirty="0">
              <a:latin typeface="Euclid" pitchFamily="18" charset="0"/>
            </a:endParaRP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3355975" y="2708275"/>
          <a:ext cx="3432175" cy="1638300"/>
        </p:xfrm>
        <a:graphic>
          <a:graphicData uri="http://schemas.openxmlformats.org/presentationml/2006/ole">
            <p:oleObj spid="_x0000_s24579" name="Equation" r:id="rId5" imgW="1485720" imgH="711000" progId="Equation.DSMT4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3362328" y="4427085"/>
          <a:ext cx="4189413" cy="1755775"/>
        </p:xfrm>
        <a:graphic>
          <a:graphicData uri="http://schemas.openxmlformats.org/presentationml/2006/ole">
            <p:oleObj spid="_x0000_s24580" name="Equation" r:id="rId6" imgW="1815840" imgH="76176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8800" y="2166266"/>
            <a:ext cx="701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2700" dirty="0" smtClean="0">
                <a:latin typeface="Euclid" pitchFamily="18" charset="0"/>
              </a:rPr>
              <a:t>Let                      . We need             .</a:t>
            </a:r>
          </a:p>
        </p:txBody>
      </p: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2513648" y="2118678"/>
          <a:ext cx="2405062" cy="555625"/>
        </p:xfrm>
        <a:graphic>
          <a:graphicData uri="http://schemas.openxmlformats.org/presentationml/2006/ole">
            <p:oleObj spid="_x0000_s24582" name="Equation" r:id="rId7" imgW="1041120" imgH="241200" progId="Equation.DSMT4">
              <p:embed/>
            </p:oleObj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6463348" y="2112963"/>
          <a:ext cx="1466850" cy="612775"/>
        </p:xfrm>
        <a:graphic>
          <a:graphicData uri="http://schemas.openxmlformats.org/presentationml/2006/ole">
            <p:oleObj spid="_x0000_s24583" name="Equation" r:id="rId8" imgW="634680" imgH="266400" progId="Equation.DSMT4">
              <p:embed/>
            </p:oleObj>
          </a:graphicData>
        </a:graphic>
      </p:graphicFrame>
      <p:sp useBgFill="1">
        <p:nvSpPr>
          <p:cNvPr id="20" name="Rectangle 19"/>
          <p:cNvSpPr/>
          <p:nvPr/>
        </p:nvSpPr>
        <p:spPr>
          <a:xfrm>
            <a:off x="1807029" y="2133600"/>
            <a:ext cx="6955971" cy="5551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34"/>
          <p:cNvSpPr/>
          <p:nvPr/>
        </p:nvSpPr>
        <p:spPr>
          <a:xfrm>
            <a:off x="3211285" y="2688772"/>
            <a:ext cx="2960915" cy="5551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35"/>
          <p:cNvSpPr/>
          <p:nvPr/>
        </p:nvSpPr>
        <p:spPr>
          <a:xfrm>
            <a:off x="3178628" y="4430487"/>
            <a:ext cx="2960915" cy="5551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/>
          <p:cNvSpPr/>
          <p:nvPr/>
        </p:nvSpPr>
        <p:spPr>
          <a:xfrm>
            <a:off x="4909458" y="3189515"/>
            <a:ext cx="1894114" cy="5551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37"/>
          <p:cNvSpPr/>
          <p:nvPr/>
        </p:nvSpPr>
        <p:spPr>
          <a:xfrm>
            <a:off x="4952999" y="3701143"/>
            <a:ext cx="1894114" cy="5551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/>
          <p:cNvSpPr/>
          <p:nvPr/>
        </p:nvSpPr>
        <p:spPr>
          <a:xfrm>
            <a:off x="4920344" y="4996545"/>
            <a:ext cx="1894114" cy="5551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39"/>
          <p:cNvSpPr/>
          <p:nvPr/>
        </p:nvSpPr>
        <p:spPr>
          <a:xfrm>
            <a:off x="4920343" y="5584372"/>
            <a:ext cx="2645227" cy="5551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-200841" y="-195943"/>
            <a:ext cx="9545683" cy="7249886"/>
            <a:chOff x="9716045" y="0"/>
            <a:chExt cx="9545683" cy="7249886"/>
          </a:xfrm>
        </p:grpSpPr>
        <p:sp>
          <p:nvSpPr>
            <p:cNvPr id="13" name="Rectangle 12"/>
            <p:cNvSpPr/>
            <p:nvPr/>
          </p:nvSpPr>
          <p:spPr>
            <a:xfrm>
              <a:off x="9716045" y="0"/>
              <a:ext cx="9545683" cy="7249886"/>
            </a:xfrm>
            <a:prstGeom prst="rect">
              <a:avLst/>
            </a:prstGeom>
            <a:solidFill>
              <a:schemeClr val="bg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1010901" y="1497876"/>
              <a:ext cx="6955971" cy="3378923"/>
            </a:xfrm>
            <a:prstGeom prst="roundRect">
              <a:avLst>
                <a:gd name="adj" fmla="val 5842"/>
              </a:avLst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4584" name="Object 8"/>
            <p:cNvGraphicFramePr>
              <a:graphicFrameLocks noChangeAspect="1"/>
            </p:cNvGraphicFramePr>
            <p:nvPr/>
          </p:nvGraphicFramePr>
          <p:xfrm>
            <a:off x="11207524" y="2294618"/>
            <a:ext cx="6562725" cy="585788"/>
          </p:xfrm>
          <a:graphic>
            <a:graphicData uri="http://schemas.openxmlformats.org/presentationml/2006/ole">
              <p:oleObj spid="_x0000_s24584" name="Equation" r:id="rId9" imgW="2844720" imgH="253800" progId="Equation.DSMT4">
                <p:embed/>
              </p:oleObj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11315701" y="1600208"/>
              <a:ext cx="634637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 algn="ctr"/>
              <a:r>
                <a:rPr lang="en-US" sz="2700" b="1" u="sng" dirty="0" smtClean="0">
                  <a:latin typeface="Euclid" pitchFamily="18" charset="0"/>
                </a:rPr>
                <a:t>Probability Generating Function (PGF)</a:t>
              </a:r>
            </a:p>
          </p:txBody>
        </p:sp>
        <p:graphicFrame>
          <p:nvGraphicFramePr>
            <p:cNvPr id="24585" name="Object 9"/>
            <p:cNvGraphicFramePr>
              <a:graphicFrameLocks noChangeAspect="1"/>
            </p:cNvGraphicFramePr>
            <p:nvPr/>
          </p:nvGraphicFramePr>
          <p:xfrm>
            <a:off x="13200630" y="3081788"/>
            <a:ext cx="2576513" cy="555625"/>
          </p:xfrm>
          <a:graphic>
            <a:graphicData uri="http://schemas.openxmlformats.org/presentationml/2006/ole">
              <p:oleObj spid="_x0000_s24585" name="Equation" r:id="rId10" imgW="1117440" imgH="241200" progId="Equation.DSMT4">
                <p:embed/>
              </p:oleObj>
            </a:graphicData>
          </a:graphic>
        </p:graphicFrame>
        <p:graphicFrame>
          <p:nvGraphicFramePr>
            <p:cNvPr id="24588" name="Object 12"/>
            <p:cNvGraphicFramePr>
              <a:graphicFrameLocks noChangeAspect="1"/>
            </p:cNvGraphicFramePr>
            <p:nvPr/>
          </p:nvGraphicFramePr>
          <p:xfrm>
            <a:off x="11151168" y="3905483"/>
            <a:ext cx="6675437" cy="585787"/>
          </p:xfrm>
          <a:graphic>
            <a:graphicData uri="http://schemas.openxmlformats.org/presentationml/2006/ole">
              <p:oleObj spid="_x0000_s24588" name="Equation" r:id="rId11" imgW="2895480" imgH="253800" progId="Equation.DSMT4">
                <p:embed/>
              </p:oleObj>
            </a:graphicData>
          </a:graphic>
        </p:graphicFrame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Odds Theorem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174974"/>
            <a:ext cx="14097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b="1" i="1" dirty="0" smtClean="0">
                <a:latin typeface="Euclid" pitchFamily="18" charset="0"/>
              </a:rPr>
              <a:t>Step 1</a:t>
            </a:r>
            <a:r>
              <a:rPr lang="en-US" sz="2700" b="1" dirty="0" smtClean="0">
                <a:latin typeface="Euclid" pitchFamily="18" charset="0"/>
              </a:rPr>
              <a:t>:</a:t>
            </a:r>
            <a:endParaRPr lang="en-US" sz="2700" b="1" dirty="0">
              <a:latin typeface="Euclid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8800" y="2166266"/>
            <a:ext cx="701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2700" dirty="0" smtClean="0">
                <a:solidFill>
                  <a:schemeClr val="bg2"/>
                </a:solidFill>
                <a:latin typeface="Euclid" pitchFamily="18" charset="0"/>
              </a:rPr>
              <a:t>Let                      .</a:t>
            </a:r>
            <a:r>
              <a:rPr lang="en-US" sz="2700" dirty="0" smtClean="0">
                <a:latin typeface="Euclid" pitchFamily="18" charset="0"/>
              </a:rPr>
              <a:t> We need             .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/>
        </p:nvGraphicFramePr>
        <p:xfrm>
          <a:off x="6463348" y="2112963"/>
          <a:ext cx="1466850" cy="612775"/>
        </p:xfrm>
        <a:graphic>
          <a:graphicData uri="http://schemas.openxmlformats.org/presentationml/2006/ole">
            <p:oleObj spid="_x0000_s26637" name="Equation" r:id="rId5" imgW="634680" imgH="266400" progId="Equation.DSMT4">
              <p:embed/>
            </p:oleObj>
          </a:graphicData>
        </a:graphic>
      </p:graphicFrame>
      <p:graphicFrame>
        <p:nvGraphicFramePr>
          <p:cNvPr id="26634" name="Object 3"/>
          <p:cNvGraphicFramePr>
            <a:graphicFrameLocks noChangeAspect="1"/>
          </p:cNvGraphicFramePr>
          <p:nvPr/>
        </p:nvGraphicFramePr>
        <p:xfrm>
          <a:off x="4100969" y="5513161"/>
          <a:ext cx="3429000" cy="673100"/>
        </p:xfrm>
        <a:graphic>
          <a:graphicData uri="http://schemas.openxmlformats.org/presentationml/2006/ole">
            <p:oleObj spid="_x0000_s26634" name="Equation" r:id="rId6" imgW="1485720" imgH="291960" progId="Equation.DSMT4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27136 -0.5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-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48.1|7|17.5|52.7|17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|0.1|0.2|0.2|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15.6|4.5|9.8|5.8|6.6|1.7|0.8|11.9|5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6.6|6.7|18.6|1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12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13.5|30.1|19.4|4.7|14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4.4|13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6.3|13.2|15.6|2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6.3|12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5|9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1|0.1|0.1|0.1|0.1|0.1|0.1|0.1|0.1|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1|0.1|0.1|0.1|0.1|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1|0.1|0.1|0.1|0.1|0.1|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1|0.1|0.1|0.1|0.1|0.2|0.2|0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68.2|12.1|13.3|2|7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2|0.2|0.2|0.2|0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6|12.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2.9|9.7|13.1|0.2|6.5|15.7|3.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8.6|26.9|1.1|11.1|20.4|1.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4|0.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2|0.2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7.6|11.7|1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9.9|0.9|9|4.7|2|1.5|8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2.8|1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1|0.1|0.1|0.1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1|0.1|0.1|0.1|0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12399</TotalTime>
  <Words>1774</Words>
  <Application>Microsoft Office PowerPoint</Application>
  <PresentationFormat>On-screen Show (4:3)</PresentationFormat>
  <Paragraphs>323</Paragraphs>
  <Slides>42</Slides>
  <Notes>36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Euclid</vt:lpstr>
      <vt:lpstr>Wingdings 2</vt:lpstr>
      <vt:lpstr>Georgia</vt:lpstr>
      <vt:lpstr>Times New Roman</vt:lpstr>
      <vt:lpstr>Wingdings</vt:lpstr>
      <vt:lpstr>Euclid Symbol</vt:lpstr>
      <vt:lpstr>Calibri</vt:lpstr>
      <vt:lpstr>Civic</vt:lpstr>
      <vt:lpstr>Equation</vt:lpstr>
      <vt:lpstr>The Odds Algorithm</vt:lpstr>
      <vt:lpstr>Outline</vt:lpstr>
      <vt:lpstr>The Odds Algorithm</vt:lpstr>
      <vt:lpstr>A Simple Example</vt:lpstr>
      <vt:lpstr>The Odds Theorem</vt:lpstr>
      <vt:lpstr>The Odds Theorem</vt:lpstr>
      <vt:lpstr>The Odds Theorem</vt:lpstr>
      <vt:lpstr>The Odds Theorem</vt:lpstr>
      <vt:lpstr>The Odds Theorem</vt:lpstr>
      <vt:lpstr>The Odds Theorem</vt:lpstr>
      <vt:lpstr>The Odds Theorem</vt:lpstr>
      <vt:lpstr>The Odds Theorem</vt:lpstr>
      <vt:lpstr>The Odds Theorem</vt:lpstr>
      <vt:lpstr>The Odds Theorem</vt:lpstr>
      <vt:lpstr>The Classical Secretary Problem</vt:lpstr>
      <vt:lpstr>Classical Result</vt:lpstr>
      <vt:lpstr>The Secretary Problem with Group Interviews</vt:lpstr>
      <vt:lpstr>Group Interviews</vt:lpstr>
      <vt:lpstr>The Odds Theorem &amp; Secretary Problem in Continuous Time</vt:lpstr>
      <vt:lpstr>Continuous Time Problem</vt:lpstr>
      <vt:lpstr>The Secretary Problem in Continuous Time</vt:lpstr>
      <vt:lpstr>The Secretary Problem with Rejection</vt:lpstr>
      <vt:lpstr>What’s the Objective?</vt:lpstr>
      <vt:lpstr>Best of all</vt:lpstr>
      <vt:lpstr>Best of all – Numerical Results</vt:lpstr>
      <vt:lpstr>“No Regrets”</vt:lpstr>
      <vt:lpstr>“No Regrets”</vt:lpstr>
      <vt:lpstr>“No Regrets” – Numerical Results</vt:lpstr>
      <vt:lpstr>Best of all available</vt:lpstr>
      <vt:lpstr>Best of All Available – Full Information</vt:lpstr>
      <vt:lpstr>Best of All Available – Numerical Results</vt:lpstr>
      <vt:lpstr>… However …</vt:lpstr>
      <vt:lpstr>The Odds Theorem on Steroids</vt:lpstr>
      <vt:lpstr>Best of All Available – Full Information</vt:lpstr>
      <vt:lpstr>Best of All Available – Numerical Results</vt:lpstr>
      <vt:lpstr>Best of All Available – Numerical Results</vt:lpstr>
      <vt:lpstr>The Secretary Problem with IID Utilities from a known Distn</vt:lpstr>
      <vt:lpstr>Maximum of n IID Uniform RVs</vt:lpstr>
      <vt:lpstr>IID Case – Known Distribution</vt:lpstr>
      <vt:lpstr>IID Case – Numerical Results</vt:lpstr>
      <vt:lpstr>Other Literature</vt:lpstr>
      <vt:lpstr>Questions, Comments, Suggestions, Personal Stories or Jokes?</vt:lpstr>
    </vt:vector>
  </TitlesOfParts>
  <Company>Columbia Business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Random Walk around the Secretary Problem</dc:title>
  <dc:creator>cguetta15</dc:creator>
  <cp:lastModifiedBy>cguetta15</cp:lastModifiedBy>
  <cp:revision>731</cp:revision>
  <dcterms:created xsi:type="dcterms:W3CDTF">2011-04-10T16:38:33Z</dcterms:created>
  <dcterms:modified xsi:type="dcterms:W3CDTF">2011-04-28T04:00:54Z</dcterms:modified>
</cp:coreProperties>
</file>