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6" r:id="rId1"/>
  </p:sldMasterIdLst>
  <p:notesMasterIdLst>
    <p:notesMasterId r:id="rId49"/>
  </p:notesMasterIdLst>
  <p:sldIdLst>
    <p:sldId id="256" r:id="rId2"/>
    <p:sldId id="359" r:id="rId3"/>
    <p:sldId id="360" r:id="rId4"/>
    <p:sldId id="361" r:id="rId5"/>
    <p:sldId id="319" r:id="rId6"/>
    <p:sldId id="330" r:id="rId7"/>
    <p:sldId id="318" r:id="rId8"/>
    <p:sldId id="332" r:id="rId9"/>
    <p:sldId id="333" r:id="rId10"/>
    <p:sldId id="334" r:id="rId11"/>
    <p:sldId id="335" r:id="rId12"/>
    <p:sldId id="336" r:id="rId13"/>
    <p:sldId id="337" r:id="rId14"/>
    <p:sldId id="338" r:id="rId15"/>
    <p:sldId id="339" r:id="rId16"/>
    <p:sldId id="320" r:id="rId17"/>
    <p:sldId id="323" r:id="rId18"/>
    <p:sldId id="321" r:id="rId19"/>
    <p:sldId id="324" r:id="rId20"/>
    <p:sldId id="325" r:id="rId21"/>
    <p:sldId id="326" r:id="rId22"/>
    <p:sldId id="372" r:id="rId23"/>
    <p:sldId id="340" r:id="rId24"/>
    <p:sldId id="341" r:id="rId25"/>
    <p:sldId id="363" r:id="rId26"/>
    <p:sldId id="343" r:id="rId27"/>
    <p:sldId id="344" r:id="rId28"/>
    <p:sldId id="345" r:id="rId29"/>
    <p:sldId id="346" r:id="rId30"/>
    <p:sldId id="348" r:id="rId31"/>
    <p:sldId id="349" r:id="rId32"/>
    <p:sldId id="350" r:id="rId33"/>
    <p:sldId id="351" r:id="rId34"/>
    <p:sldId id="353" r:id="rId35"/>
    <p:sldId id="357" r:id="rId36"/>
    <p:sldId id="358" r:id="rId37"/>
    <p:sldId id="355" r:id="rId38"/>
    <p:sldId id="368" r:id="rId39"/>
    <p:sldId id="364" r:id="rId40"/>
    <p:sldId id="367" r:id="rId41"/>
    <p:sldId id="362" r:id="rId42"/>
    <p:sldId id="369" r:id="rId43"/>
    <p:sldId id="371" r:id="rId44"/>
    <p:sldId id="370" r:id="rId45"/>
    <p:sldId id="311" r:id="rId46"/>
    <p:sldId id="347" r:id="rId47"/>
    <p:sldId id="342" r:id="rId48"/>
  </p:sldIdLst>
  <p:sldSz cx="9144000" cy="6858000" type="screen4x3"/>
  <p:notesSz cx="6858000" cy="9144000"/>
  <p:embeddedFontLst>
    <p:embeddedFont>
      <p:font typeface="Euclid" pitchFamily="18" charset="0"/>
      <p:regular r:id="rId50"/>
      <p:bold r:id="rId51"/>
      <p:italic r:id="rId52"/>
      <p:boldItalic r:id="rId53"/>
    </p:embeddedFont>
    <p:embeddedFont>
      <p:font typeface="Wingdings 2" pitchFamily="18" charset="2"/>
      <p:regular r:id="rId54"/>
    </p:embeddedFont>
    <p:embeddedFont>
      <p:font typeface="Georgia" pitchFamily="18" charset="0"/>
      <p:regular r:id="rId55"/>
      <p:bold r:id="rId56"/>
      <p:italic r:id="rId57"/>
      <p:boldItalic r:id="rId58"/>
    </p:embeddedFont>
    <p:embeddedFont>
      <p:font typeface="Euclid Symbol" pitchFamily="18" charset="2"/>
      <p:regular r:id="rId59"/>
      <p:bold r:id="rId60"/>
      <p:italic r:id="rId61"/>
      <p:boldItalic r:id="rId62"/>
    </p:embeddedFont>
    <p:embeddedFont>
      <p:font typeface="Arial Black" pitchFamily="34" charset="0"/>
      <p:bold r:id="rId63"/>
    </p:embeddedFont>
    <p:embeddedFont>
      <p:font typeface="Calibri"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656" autoAdjust="0"/>
    <p:restoredTop sz="84541" autoAdjust="0"/>
  </p:normalViewPr>
  <p:slideViewPr>
    <p:cSldViewPr snapToGrid="0">
      <p:cViewPr>
        <p:scale>
          <a:sx n="80" d="100"/>
          <a:sy n="80" d="100"/>
        </p:scale>
        <p:origin x="-638" y="-62"/>
      </p:cViewPr>
      <p:guideLst>
        <p:guide orient="horz" pos="2160"/>
        <p:guide pos="2880"/>
      </p:guideLst>
    </p:cSldViewPr>
  </p:slideViewPr>
  <p:outlineViewPr>
    <p:cViewPr>
      <p:scale>
        <a:sx n="33" d="100"/>
        <a:sy n="33" d="100"/>
      </p:scale>
      <p:origin x="0" y="11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2.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2B3F5-E67F-494E-AB50-F5837645D3A7}" type="datetimeFigureOut">
              <a:rPr lang="en-US" smtClean="0"/>
              <a:pPr/>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93BBE-E7D4-40B3-B7FD-79F5FEC03F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Distinguish dummy variable from S</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err="1" smtClean="0"/>
              <a:t>Karlin</a:t>
            </a:r>
            <a:r>
              <a:rPr lang="en-US" baseline="0" dirty="0" smtClean="0"/>
              <a:t> Taylor, volume 2</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Mention success of method</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 call option is </a:t>
            </a:r>
            <a:r>
              <a:rPr lang="en-US" dirty="0" err="1" smtClean="0"/>
              <a:t>cahracterized</a:t>
            </a:r>
            <a:r>
              <a:rPr lang="en-US" baseline="0" dirty="0" smtClean="0"/>
              <a:t> by two numbers</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Assume interest</a:t>
            </a:r>
            <a:r>
              <a:rPr lang="en-US" baseline="0" dirty="0" smtClean="0"/>
              <a:t> rates are 0, risk neutral measure</a:t>
            </a:r>
          </a:p>
          <a:p>
            <a:pPr>
              <a:buFont typeface="Arial" pitchFamily="34" charset="0"/>
              <a:buNone/>
            </a:pPr>
            <a:r>
              <a:rPr lang="en-US" baseline="0" dirty="0" smtClean="0"/>
              <a:t>Can make profit out of an option, so must cost something</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(One strand – also from implied </a:t>
            </a:r>
            <a:r>
              <a:rPr lang="en-US" dirty="0" err="1" smtClean="0"/>
              <a:t>vol</a:t>
            </a:r>
            <a:r>
              <a:rPr lang="en-US" dirty="0" smtClean="0"/>
              <a:t>)</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Detail on the dat</a:t>
            </a:r>
            <a:r>
              <a:rPr lang="en-US" baseline="0" dirty="0" smtClean="0"/>
              <a:t>a </a:t>
            </a:r>
            <a:r>
              <a:rPr lang="en-US" baseline="0" dirty="0" err="1" smtClean="0"/>
              <a:t>srouce</a:t>
            </a:r>
            <a:r>
              <a:rPr lang="en-US" baseline="0" dirty="0" smtClean="0"/>
              <a:t>, </a:t>
            </a:r>
            <a:r>
              <a:rPr lang="en-US" baseline="0" dirty="0" err="1" smtClean="0"/>
              <a:t>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Mention</a:t>
            </a:r>
            <a:r>
              <a:rPr lang="en-US" baseline="0" dirty="0" smtClean="0"/>
              <a:t> arbitrage free</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Absolute values</a:t>
            </a:r>
          </a:p>
          <a:p>
            <a:pPr>
              <a:buFont typeface="Arial" pitchFamily="34" charset="0"/>
              <a:buNone/>
            </a:pPr>
            <a:endParaRPr lang="en-US" dirty="0" smtClean="0"/>
          </a:p>
          <a:p>
            <a:pPr>
              <a:buFont typeface="Arial" pitchFamily="34" charset="0"/>
              <a:buNone/>
            </a:pPr>
            <a:r>
              <a:rPr lang="en-US" dirty="0" smtClean="0"/>
              <a:t>Up until 2004, </a:t>
            </a:r>
            <a:r>
              <a:rPr lang="en-US" dirty="0" err="1" smtClean="0"/>
              <a:t>creddible</a:t>
            </a:r>
            <a:r>
              <a:rPr lang="en-US" dirty="0" smtClean="0"/>
              <a:t>,</a:t>
            </a:r>
            <a:r>
              <a:rPr lang="en-US" baseline="0" dirty="0" smtClean="0"/>
              <a:t> then interest rates cut</a:t>
            </a:r>
          </a:p>
          <a:p>
            <a:pPr>
              <a:buFont typeface="Arial" pitchFamily="34" charset="0"/>
              <a:buNone/>
            </a:pPr>
            <a:r>
              <a:rPr lang="en-US" baseline="0" dirty="0" smtClean="0"/>
              <a:t>Put </a:t>
            </a:r>
            <a:r>
              <a:rPr lang="en-US" baseline="0" dirty="0" err="1" smtClean="0"/>
              <a:t>vix</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Absolute values</a:t>
            </a:r>
          </a:p>
          <a:p>
            <a:pPr>
              <a:buFont typeface="Arial" pitchFamily="34" charset="0"/>
              <a:buNone/>
            </a:pPr>
            <a:endParaRPr lang="en-US" dirty="0" smtClean="0"/>
          </a:p>
          <a:p>
            <a:pPr>
              <a:buFont typeface="Arial" pitchFamily="34" charset="0"/>
              <a:buNone/>
            </a:pPr>
            <a:r>
              <a:rPr lang="en-US" dirty="0" smtClean="0"/>
              <a:t>Up until 2004, </a:t>
            </a:r>
            <a:r>
              <a:rPr lang="en-US" dirty="0" err="1" smtClean="0"/>
              <a:t>creddible</a:t>
            </a:r>
            <a:r>
              <a:rPr lang="en-US" dirty="0" smtClean="0"/>
              <a:t>,</a:t>
            </a:r>
            <a:r>
              <a:rPr lang="en-US" baseline="0" dirty="0" smtClean="0"/>
              <a:t> then interest rates cut</a:t>
            </a:r>
          </a:p>
          <a:p>
            <a:pPr>
              <a:buFont typeface="Arial" pitchFamily="34" charset="0"/>
              <a:buNone/>
            </a:pPr>
            <a:r>
              <a:rPr lang="en-US" baseline="0" dirty="0" smtClean="0"/>
              <a:t>Put </a:t>
            </a:r>
            <a:r>
              <a:rPr lang="en-US" baseline="0" dirty="0" err="1" smtClean="0"/>
              <a:t>vix</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Dutch tulip mania in the 1600s – </a:t>
            </a:r>
            <a:r>
              <a:rPr lang="en-US" dirty="0" err="1" smtClean="0"/>
              <a:t>netherlands</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Absolute values</a:t>
            </a:r>
          </a:p>
          <a:p>
            <a:pPr>
              <a:buFont typeface="Arial" pitchFamily="34" charset="0"/>
              <a:buNone/>
            </a:pPr>
            <a:endParaRPr lang="en-US" dirty="0" smtClean="0"/>
          </a:p>
          <a:p>
            <a:pPr>
              <a:buFont typeface="Arial" pitchFamily="34" charset="0"/>
              <a:buNone/>
            </a:pPr>
            <a:r>
              <a:rPr lang="en-US" dirty="0" smtClean="0"/>
              <a:t>Up until 2004, </a:t>
            </a:r>
            <a:r>
              <a:rPr lang="en-US" dirty="0" err="1" smtClean="0"/>
              <a:t>creddible</a:t>
            </a:r>
            <a:r>
              <a:rPr lang="en-US" dirty="0" smtClean="0"/>
              <a:t>,</a:t>
            </a:r>
            <a:r>
              <a:rPr lang="en-US" baseline="0" dirty="0" smtClean="0"/>
              <a:t> then interest rates cut</a:t>
            </a:r>
          </a:p>
          <a:p>
            <a:pPr>
              <a:buFont typeface="Arial" pitchFamily="34" charset="0"/>
              <a:buNone/>
            </a:pPr>
            <a:r>
              <a:rPr lang="en-US" baseline="0" dirty="0" smtClean="0"/>
              <a:t>Put </a:t>
            </a:r>
            <a:r>
              <a:rPr lang="en-US" baseline="0" dirty="0" err="1" smtClean="0"/>
              <a:t>vix</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  - more options. Options reflect the market’s thoughts – good for bubbles</a:t>
            </a:r>
          </a:p>
          <a:p>
            <a:pPr>
              <a:buFont typeface="Arial" pitchFamily="34" charset="0"/>
              <a:buNone/>
            </a:pPr>
            <a:endParaRPr lang="en-US" dirty="0" smtClean="0"/>
          </a:p>
          <a:p>
            <a:pPr>
              <a:buFont typeface="Arial" pitchFamily="34" charset="0"/>
              <a:buNone/>
            </a:pPr>
            <a:r>
              <a:rPr lang="en-US" dirty="0" smtClean="0"/>
              <a:t>That said, </a:t>
            </a:r>
            <a:r>
              <a:rPr lang="en-US" dirty="0" err="1" smtClean="0"/>
              <a:t>promissing</a:t>
            </a:r>
            <a:r>
              <a:rPr lang="en-US" dirty="0" smtClean="0"/>
              <a:t> results</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Coleman</a:t>
            </a:r>
            <a:r>
              <a:rPr lang="en-US" baseline="0" dirty="0" smtClean="0"/>
              <a:t> </a:t>
            </a:r>
            <a:r>
              <a:rPr lang="en-US" baseline="0" dirty="0" err="1" smtClean="0"/>
              <a:t>li</a:t>
            </a:r>
            <a:r>
              <a:rPr lang="en-US" baseline="0" dirty="0" smtClean="0"/>
              <a:t> and </a:t>
            </a:r>
            <a:r>
              <a:rPr lang="en-US" baseline="0" dirty="0" err="1" smtClean="0"/>
              <a:t>verma</a:t>
            </a:r>
            <a:r>
              <a:rPr lang="en-US" baseline="0" dirty="0" smtClean="0"/>
              <a:t> very complicated</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Dividie the strike width b y 50 in the calculation thing</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Mention other possibilities; smile and term structure. Mention this is the </a:t>
            </a:r>
            <a:r>
              <a:rPr lang="en-US" i="1" dirty="0" smtClean="0"/>
              <a:t>local volatility</a:t>
            </a:r>
            <a:r>
              <a:rPr lang="en-US" i="0" dirty="0" smtClean="0"/>
              <a:t> model</a:t>
            </a: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9193BBE-E7D4-40B3-B7FD-79F5FEC03F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latin typeface="Euclid"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AA070624-4FCE-484E-B583-9B8D6467BCE4}" type="datetimeFigureOut">
              <a:rPr lang="en-US" smtClean="0"/>
              <a:pPr/>
              <a:t>9/19/2011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4E8E8B-C39C-4A43-A7A2-FB4EED2D643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latin typeface="Euclid" pitchFamily="18" charset="0"/>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070624-4FCE-484E-B583-9B8D6467BCE4}"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E8E8B-C39C-4A43-A7A2-FB4EED2D64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A4E8E8B-C39C-4A43-A7A2-FB4EED2D6439}"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070624-4FCE-484E-B583-9B8D6467BCE4}"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Euclid" pitchFamily="18"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AA070624-4FCE-484E-B583-9B8D6467BCE4}"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A4E8E8B-C39C-4A43-A7A2-FB4EED2D643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latin typeface="Euclid" pitchFamily="18" charset="0"/>
              </a:defRPr>
            </a:lvl1pPr>
            <a:lvl2pPr>
              <a:defRPr>
                <a:latin typeface="Euclid" pitchFamily="18" charset="0"/>
              </a:defRPr>
            </a:lvl2pPr>
            <a:lvl3pPr>
              <a:defRPr>
                <a:latin typeface="Euclid" pitchFamily="18" charset="0"/>
              </a:defRPr>
            </a:lvl3pPr>
            <a:lvl4pPr>
              <a:defRPr>
                <a:latin typeface="Euclid" pitchFamily="18" charset="0"/>
              </a:defRPr>
            </a:lvl4pPr>
            <a:lvl5pPr>
              <a:defRPr>
                <a:latin typeface="Euclid"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Euclid"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A070624-4FCE-484E-B583-9B8D6467BCE4}" type="datetimeFigureOut">
              <a:rPr lang="en-US" smtClean="0"/>
              <a:pPr/>
              <a:t>9/19/2011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4E8E8B-C39C-4A43-A7A2-FB4EED2D6439}"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Euclid" pitchFamily="18" charset="0"/>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A070624-4FCE-484E-B583-9B8D6467BCE4}"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E8E8B-C39C-4A43-A7A2-FB4EED2D6439}"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070624-4FCE-484E-B583-9B8D6467BCE4}" type="datetimeFigureOut">
              <a:rPr lang="en-US" smtClean="0"/>
              <a:pPr/>
              <a:t>9/19/2011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A4E8E8B-C39C-4A43-A7A2-FB4EED2D643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070624-4FCE-484E-B583-9B8D6467BCE4}" type="datetimeFigureOut">
              <a:rPr lang="en-US" smtClean="0"/>
              <a:pPr/>
              <a:t>9/19/2011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A4E8E8B-C39C-4A43-A7A2-FB4EED2D64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A070624-4FCE-484E-B583-9B8D6467BCE4}" type="datetimeFigureOut">
              <a:rPr lang="en-US" smtClean="0"/>
              <a:pPr/>
              <a:t>9/19/2011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A4E8E8B-C39C-4A43-A7A2-FB4EED2D64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A4E8E8B-C39C-4A43-A7A2-FB4EED2D6439}"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A070624-4FCE-484E-B583-9B8D6467BCE4}" type="datetimeFigureOut">
              <a:rPr lang="en-US" smtClean="0"/>
              <a:pPr/>
              <a:t>9/19/2011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A4E8E8B-C39C-4A43-A7A2-FB4EED2D643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A070624-4FCE-484E-B583-9B8D6467BCE4}" type="datetimeFigureOut">
              <a:rPr lang="en-US" smtClean="0"/>
              <a:pPr/>
              <a:t>9/19/2011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070624-4FCE-484E-B583-9B8D6467BCE4}" type="datetimeFigureOut">
              <a:rPr lang="en-US" smtClean="0"/>
              <a:pPr/>
              <a:t>9/19/2011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A4E8E8B-C39C-4A43-A7A2-FB4EED2D6439}"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oleObject" Target="../embeddings/oleObject9.bin"/><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2.png"/><Relationship Id="rId4" Type="http://schemas.openxmlformats.org/officeDocument/2006/relationships/notesSlide" Target="../notesSlides/notesSlide14.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25.bin"/><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6.bin"/><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56.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31.bin"/><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oleObject" Target="../embeddings/oleObject30.bin"/><Relationship Id="rId5" Type="http://schemas.openxmlformats.org/officeDocument/2006/relationships/oleObject" Target="../embeddings/oleObject29.bin"/><Relationship Id="rId10" Type="http://schemas.openxmlformats.org/officeDocument/2006/relationships/oleObject" Target="../embeddings/oleObject34.bin"/><Relationship Id="rId4" Type="http://schemas.openxmlformats.org/officeDocument/2006/relationships/notesSlide" Target="../notesSlides/notesSlide47.xml"/><Relationship Id="rId9"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890520"/>
          </a:xfrm>
        </p:spPr>
        <p:txBody>
          <a:bodyPr/>
          <a:lstStyle/>
          <a:p>
            <a:r>
              <a:rPr lang="en-US" sz="2400" dirty="0" smtClean="0">
                <a:latin typeface="Euclid" pitchFamily="18" charset="0"/>
              </a:rPr>
              <a:t>Summer Research Project</a:t>
            </a:r>
          </a:p>
          <a:p>
            <a:endParaRPr lang="en-US" dirty="0" smtClean="0">
              <a:latin typeface="Euclid" pitchFamily="18" charset="0"/>
            </a:endParaRPr>
          </a:p>
          <a:p>
            <a:endParaRPr lang="en-US" dirty="0" smtClean="0">
              <a:latin typeface="Euclid" pitchFamily="18" charset="0"/>
            </a:endParaRPr>
          </a:p>
          <a:p>
            <a:r>
              <a:rPr lang="en-US" dirty="0" smtClean="0">
                <a:latin typeface="Euclid" pitchFamily="18" charset="0"/>
              </a:rPr>
              <a:t>Daniel Guetta</a:t>
            </a:r>
          </a:p>
          <a:p>
            <a:r>
              <a:rPr lang="en-US" i="1" cap="none" dirty="0" smtClean="0"/>
              <a:t>with</a:t>
            </a:r>
            <a:r>
              <a:rPr lang="en-US" dirty="0" smtClean="0"/>
              <a:t> Prof. Paul Glasserman</a:t>
            </a:r>
            <a:endParaRPr lang="en-US" i="1" dirty="0">
              <a:latin typeface="Euclid" pitchFamily="18" charset="0"/>
            </a:endParaRPr>
          </a:p>
        </p:txBody>
      </p:sp>
      <p:sp>
        <p:nvSpPr>
          <p:cNvPr id="2" name="Title 1"/>
          <p:cNvSpPr>
            <a:spLocks noGrp="1"/>
          </p:cNvSpPr>
          <p:nvPr>
            <p:ph type="ctrTitle"/>
          </p:nvPr>
        </p:nvSpPr>
        <p:spPr/>
        <p:txBody>
          <a:bodyPr>
            <a:normAutofit/>
          </a:bodyPr>
          <a:lstStyle/>
          <a:p>
            <a:r>
              <a:rPr lang="en-US" dirty="0" smtClean="0">
                <a:latin typeface="Euclid" pitchFamily="18" charset="0"/>
              </a:rPr>
              <a:t>Detecting  Bubbles </a:t>
            </a:r>
            <a:r>
              <a:rPr lang="en-US" dirty="0" smtClean="0"/>
              <a:t>Using Option Prices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Price Distributions</a:t>
            </a:r>
            <a:endParaRPr lang="en-US" dirty="0">
              <a:latin typeface="Euclid" pitchFamily="18" charset="0"/>
            </a:endParaRPr>
          </a:p>
        </p:txBody>
      </p:sp>
      <p:pic>
        <p:nvPicPr>
          <p:cNvPr id="1628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4715" y="1831340"/>
            <a:ext cx="73342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Price Distributions</a:t>
            </a:r>
            <a:endParaRPr lang="en-US" dirty="0">
              <a:latin typeface="Euclid" pitchFamily="18" charset="0"/>
            </a:endParaRPr>
          </a:p>
        </p:txBody>
      </p:sp>
      <p:pic>
        <p:nvPicPr>
          <p:cNvPr id="1638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3925" y="1831340"/>
            <a:ext cx="72961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Price Distributions</a:t>
            </a:r>
            <a:endParaRPr lang="en-US" dirty="0">
              <a:latin typeface="Euclid" pitchFamily="18" charset="0"/>
            </a:endParaRPr>
          </a:p>
        </p:txBody>
      </p:sp>
      <p:pic>
        <p:nvPicPr>
          <p:cNvPr id="16486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88" y="1821180"/>
            <a:ext cx="7286625" cy="1752600"/>
          </a:xfrm>
          <a:prstGeom prst="rect">
            <a:avLst/>
          </a:prstGeom>
          <a:noFill/>
          <a:ln w="9525">
            <a:noFill/>
            <a:miter lim="800000"/>
            <a:headEnd/>
            <a:tailEnd/>
          </a:ln>
        </p:spPr>
      </p:pic>
      <p:cxnSp>
        <p:nvCxnSpPr>
          <p:cNvPr id="5" name="Straight Connector 4"/>
          <p:cNvCxnSpPr/>
          <p:nvPr/>
        </p:nvCxnSpPr>
        <p:spPr>
          <a:xfrm rot="10800000">
            <a:off x="8982076" y="6724650"/>
            <a:ext cx="161925" cy="1333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Price Distributions</a:t>
            </a:r>
            <a:endParaRPr lang="en-US" dirty="0">
              <a:latin typeface="Euclid" pitchFamily="18" charset="0"/>
            </a:endParaRPr>
          </a:p>
        </p:txBody>
      </p:sp>
      <p:pic>
        <p:nvPicPr>
          <p:cNvPr id="16793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29323" y="1806258"/>
            <a:ext cx="7305675" cy="1762125"/>
          </a:xfrm>
          <a:prstGeom prst="rect">
            <a:avLst/>
          </a:prstGeom>
          <a:noFill/>
          <a:ln w="9525">
            <a:noFill/>
            <a:miter lim="800000"/>
            <a:headEnd/>
            <a:tailEnd/>
          </a:ln>
        </p:spPr>
      </p:pic>
      <p:graphicFrame>
        <p:nvGraphicFramePr>
          <p:cNvPr id="7" name="Object 7"/>
          <p:cNvGraphicFramePr>
            <a:graphicFrameLocks noChangeAspect="1"/>
          </p:cNvGraphicFramePr>
          <p:nvPr/>
        </p:nvGraphicFramePr>
        <p:xfrm>
          <a:off x="3227452" y="3475863"/>
          <a:ext cx="262534" cy="415925"/>
        </p:xfrm>
        <a:graphic>
          <a:graphicData uri="http://schemas.openxmlformats.org/presentationml/2006/ole">
            <p:oleObj spid="_x0000_s167939" name="Equation" r:id="rId6" imgW="152280" imgH="241200" progId="Equation.DSMT4">
              <p:embed/>
            </p:oleObj>
          </a:graphicData>
        </a:graphic>
      </p:graphicFrame>
      <p:cxnSp>
        <p:nvCxnSpPr>
          <p:cNvPr id="8" name="Straight Connector 7"/>
          <p:cNvCxnSpPr/>
          <p:nvPr/>
        </p:nvCxnSpPr>
        <p:spPr>
          <a:xfrm rot="16200000" flipV="1">
            <a:off x="3319145" y="3522980"/>
            <a:ext cx="58420" cy="1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3098800" y="4165600"/>
            <a:ext cx="345440" cy="416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36728" y="4537269"/>
            <a:ext cx="2885063" cy="1840378"/>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Price Distributions</a:t>
            </a:r>
            <a:endParaRPr lang="en-US" dirty="0">
              <a:latin typeface="Euclid" pitchFamily="18" charset="0"/>
            </a:endParaRPr>
          </a:p>
        </p:txBody>
      </p:sp>
      <p:pic>
        <p:nvPicPr>
          <p:cNvPr id="16896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23925" y="1800860"/>
            <a:ext cx="7296150" cy="1771650"/>
          </a:xfrm>
          <a:prstGeom prst="rect">
            <a:avLst/>
          </a:prstGeom>
          <a:noFill/>
          <a:ln w="9525">
            <a:noFill/>
            <a:miter lim="800000"/>
            <a:headEnd/>
            <a:tailEnd/>
          </a:ln>
        </p:spPr>
      </p:pic>
      <p:sp>
        <p:nvSpPr>
          <p:cNvPr id="10" name="Down Arrow 9"/>
          <p:cNvSpPr/>
          <p:nvPr/>
        </p:nvSpPr>
        <p:spPr>
          <a:xfrm>
            <a:off x="6177280" y="4165600"/>
            <a:ext cx="345440" cy="416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8967" name="Object 7"/>
          <p:cNvGraphicFramePr>
            <a:graphicFrameLocks noChangeAspect="1"/>
          </p:cNvGraphicFramePr>
          <p:nvPr/>
        </p:nvGraphicFramePr>
        <p:xfrm>
          <a:off x="3227452" y="3475863"/>
          <a:ext cx="262534" cy="415925"/>
        </p:xfrm>
        <a:graphic>
          <a:graphicData uri="http://schemas.openxmlformats.org/presentationml/2006/ole">
            <p:oleObj spid="_x0000_s168967" name="Equation" r:id="rId6" imgW="152280" imgH="241200" progId="Equation.DSMT4">
              <p:embed/>
            </p:oleObj>
          </a:graphicData>
        </a:graphic>
      </p:graphicFrame>
      <p:cxnSp>
        <p:nvCxnSpPr>
          <p:cNvPr id="15" name="Straight Connector 14"/>
          <p:cNvCxnSpPr/>
          <p:nvPr/>
        </p:nvCxnSpPr>
        <p:spPr>
          <a:xfrm rot="16200000" flipV="1">
            <a:off x="3319145" y="3522980"/>
            <a:ext cx="58420" cy="1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Object 7"/>
          <p:cNvGraphicFramePr>
            <a:graphicFrameLocks noChangeAspect="1"/>
          </p:cNvGraphicFramePr>
          <p:nvPr/>
        </p:nvGraphicFramePr>
        <p:xfrm>
          <a:off x="6319838" y="3476625"/>
          <a:ext cx="284162" cy="415925"/>
        </p:xfrm>
        <a:graphic>
          <a:graphicData uri="http://schemas.openxmlformats.org/presentationml/2006/ole">
            <p:oleObj spid="_x0000_s168970" name="Equation" r:id="rId7" imgW="164880" imgH="241200" progId="Equation.DSMT4">
              <p:embed/>
            </p:oleObj>
          </a:graphicData>
        </a:graphic>
      </p:graphicFrame>
      <p:cxnSp>
        <p:nvCxnSpPr>
          <p:cNvPr id="20" name="Straight Connector 19"/>
          <p:cNvCxnSpPr/>
          <p:nvPr/>
        </p:nvCxnSpPr>
        <p:spPr>
          <a:xfrm rot="16200000" flipV="1">
            <a:off x="6422009" y="3522980"/>
            <a:ext cx="58420" cy="1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68973"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22494" y="4559935"/>
            <a:ext cx="2855691" cy="1828926"/>
          </a:xfrm>
          <a:prstGeom prst="rect">
            <a:avLst/>
          </a:prstGeom>
          <a:noFill/>
          <a:ln w="9525">
            <a:noFill/>
            <a:miter lim="800000"/>
            <a:headEnd/>
            <a:tailEnd/>
          </a:ln>
        </p:spPr>
      </p:pic>
      <p:sp>
        <p:nvSpPr>
          <p:cNvPr id="24" name="Down Arrow 23"/>
          <p:cNvSpPr/>
          <p:nvPr/>
        </p:nvSpPr>
        <p:spPr>
          <a:xfrm>
            <a:off x="3098800" y="4165600"/>
            <a:ext cx="345440" cy="416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836728" y="4537269"/>
            <a:ext cx="2885063" cy="1840378"/>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The </a:t>
            </a:r>
            <a:r>
              <a:rPr lang="en-US" dirty="0" err="1" smtClean="0">
                <a:latin typeface="Euclid" pitchFamily="18" charset="0"/>
              </a:rPr>
              <a:t>Kolmogorov</a:t>
            </a:r>
            <a:r>
              <a:rPr lang="en-US" dirty="0" smtClean="0">
                <a:latin typeface="Euclid" pitchFamily="18" charset="0"/>
              </a:rPr>
              <a:t> Forward Equation</a:t>
            </a:r>
            <a:endParaRPr lang="en-US" dirty="0">
              <a:latin typeface="Euclid" pitchFamily="18" charset="0"/>
            </a:endParaRPr>
          </a:p>
        </p:txBody>
      </p:sp>
      <p:graphicFrame>
        <p:nvGraphicFramePr>
          <p:cNvPr id="169988" name="Object 4"/>
          <p:cNvGraphicFramePr>
            <a:graphicFrameLocks noChangeAspect="1"/>
          </p:cNvGraphicFramePr>
          <p:nvPr/>
        </p:nvGraphicFramePr>
        <p:xfrm>
          <a:off x="2451100" y="4876800"/>
          <a:ext cx="5581650" cy="1306513"/>
        </p:xfrm>
        <a:graphic>
          <a:graphicData uri="http://schemas.openxmlformats.org/presentationml/2006/ole">
            <p:oleObj spid="_x0000_s169988" name="Equation" r:id="rId5" imgW="2006280" imgH="469800" progId="Equation.DSMT4">
              <p:embed/>
            </p:oleObj>
          </a:graphicData>
        </a:graphic>
      </p:graphicFrame>
      <p:graphicFrame>
        <p:nvGraphicFramePr>
          <p:cNvPr id="169989" name="Object 5"/>
          <p:cNvGraphicFramePr>
            <a:graphicFrameLocks noChangeAspect="1"/>
          </p:cNvGraphicFramePr>
          <p:nvPr/>
        </p:nvGraphicFramePr>
        <p:xfrm>
          <a:off x="445470" y="4050037"/>
          <a:ext cx="3530600" cy="671512"/>
        </p:xfrm>
        <a:graphic>
          <a:graphicData uri="http://schemas.openxmlformats.org/presentationml/2006/ole">
            <p:oleObj spid="_x0000_s169989" name="Equation" r:id="rId6" imgW="1269720" imgH="241200" progId="Equation.DSMT4">
              <p:embed/>
            </p:oleObj>
          </a:graphicData>
        </a:graphic>
      </p:graphicFrame>
      <p:pic>
        <p:nvPicPr>
          <p:cNvPr id="1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23925" y="1791335"/>
            <a:ext cx="7296150" cy="1771650"/>
          </a:xfrm>
          <a:prstGeom prst="rect">
            <a:avLst/>
          </a:prstGeom>
          <a:noFill/>
          <a:ln w="9525">
            <a:noFill/>
            <a:miter lim="800000"/>
            <a:headEnd/>
            <a:tailEnd/>
          </a:ln>
        </p:spPr>
      </p:pic>
      <p:graphicFrame>
        <p:nvGraphicFramePr>
          <p:cNvPr id="169990" name="Object 6"/>
          <p:cNvGraphicFramePr>
            <a:graphicFrameLocks noChangeAspect="1"/>
          </p:cNvGraphicFramePr>
          <p:nvPr/>
        </p:nvGraphicFramePr>
        <p:xfrm>
          <a:off x="6289675" y="4040188"/>
          <a:ext cx="1057275" cy="671512"/>
        </p:xfrm>
        <a:graphic>
          <a:graphicData uri="http://schemas.openxmlformats.org/presentationml/2006/ole">
            <p:oleObj spid="_x0000_s169990" name="Equation" r:id="rId8" imgW="380880" imgH="241200" progId="Equation.DSMT4">
              <p:embed/>
            </p:oleObj>
          </a:graphicData>
        </a:graphic>
      </p:graphicFrame>
      <p:grpSp>
        <p:nvGrpSpPr>
          <p:cNvPr id="16" name="Group 15"/>
          <p:cNvGrpSpPr/>
          <p:nvPr/>
        </p:nvGrpSpPr>
        <p:grpSpPr>
          <a:xfrm>
            <a:off x="4644791" y="4178976"/>
            <a:ext cx="965200" cy="457200"/>
            <a:chOff x="4064000" y="3708400"/>
            <a:chExt cx="965200" cy="457200"/>
          </a:xfrm>
        </p:grpSpPr>
        <p:sp>
          <p:nvSpPr>
            <p:cNvPr id="17" name="Right Arrow 16"/>
            <p:cNvSpPr/>
            <p:nvPr/>
          </p:nvSpPr>
          <p:spPr>
            <a:xfrm>
              <a:off x="4531360" y="3708400"/>
              <a:ext cx="49784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4064000" y="3708400"/>
              <a:ext cx="49784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495550" y="4867275"/>
            <a:ext cx="5638800" cy="1276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Detecting Bubbles</a:t>
            </a:r>
            <a:endParaRPr lang="en-US" dirty="0">
              <a:latin typeface="Euclid" pitchFamily="18" charset="0"/>
            </a:endParaRPr>
          </a:p>
        </p:txBody>
      </p:sp>
      <p:pic>
        <p:nvPicPr>
          <p:cNvPr id="222210" name="Picture 2" descr="http://christypovolish.files.wordpress.com/2011/04/magnifying-glass.jpg"/>
          <p:cNvPicPr>
            <a:picLocks noChangeAspect="1" noChangeArrowheads="1"/>
          </p:cNvPicPr>
          <p:nvPr/>
        </p:nvPicPr>
        <p:blipFill>
          <a:blip r:embed="rId3" cstate="print"/>
          <a:srcRect/>
          <a:stretch>
            <a:fillRect/>
          </a:stretch>
        </p:blipFill>
        <p:spPr bwMode="auto">
          <a:xfrm>
            <a:off x="2295525" y="2719387"/>
            <a:ext cx="4552950" cy="34147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The Bubble Test</a:t>
            </a:r>
            <a:endParaRPr lang="en-US" dirty="0">
              <a:latin typeface="Euclid" pitchFamily="18" charset="0"/>
            </a:endParaRPr>
          </a:p>
        </p:txBody>
      </p:sp>
      <p:sp>
        <p:nvSpPr>
          <p:cNvPr id="11" name="TextBox 10"/>
          <p:cNvSpPr txBox="1"/>
          <p:nvPr/>
        </p:nvSpPr>
        <p:spPr>
          <a:xfrm>
            <a:off x="1595120" y="2712720"/>
            <a:ext cx="2275840" cy="523220"/>
          </a:xfrm>
          <a:prstGeom prst="rect">
            <a:avLst/>
          </a:prstGeom>
          <a:noFill/>
        </p:spPr>
        <p:txBody>
          <a:bodyPr wrap="square" rtlCol="0">
            <a:spAutoFit/>
          </a:bodyPr>
          <a:lstStyle/>
          <a:p>
            <a:pPr algn="ctr"/>
            <a:r>
              <a:rPr lang="en-US" sz="2800" b="1" dirty="0" smtClean="0">
                <a:latin typeface="Euclid" pitchFamily="18" charset="0"/>
              </a:rPr>
              <a:t>Assumption</a:t>
            </a:r>
            <a:r>
              <a:rPr lang="en-US" sz="2800" dirty="0" smtClean="0">
                <a:latin typeface="Euclid" pitchFamily="18" charset="0"/>
              </a:rPr>
              <a:t>:</a:t>
            </a:r>
            <a:endParaRPr lang="en-US" sz="2800" b="1" dirty="0">
              <a:latin typeface="Euclid" pitchFamily="18" charset="0"/>
            </a:endParaRPr>
          </a:p>
        </p:txBody>
      </p:sp>
      <p:graphicFrame>
        <p:nvGraphicFramePr>
          <p:cNvPr id="138244" name="Object 4"/>
          <p:cNvGraphicFramePr>
            <a:graphicFrameLocks noChangeAspect="1"/>
          </p:cNvGraphicFramePr>
          <p:nvPr/>
        </p:nvGraphicFramePr>
        <p:xfrm>
          <a:off x="3843338" y="2601913"/>
          <a:ext cx="3530600" cy="671512"/>
        </p:xfrm>
        <a:graphic>
          <a:graphicData uri="http://schemas.openxmlformats.org/presentationml/2006/ole">
            <p:oleObj spid="_x0000_s140291" name="Equation" r:id="rId5" imgW="1269720" imgH="241200" progId="Equation.DSMT4">
              <p:embed/>
            </p:oleObj>
          </a:graphicData>
        </a:graphic>
      </p:graphicFrame>
      <p:sp>
        <p:nvSpPr>
          <p:cNvPr id="13" name="TextBox 12"/>
          <p:cNvSpPr txBox="1"/>
          <p:nvPr/>
        </p:nvSpPr>
        <p:spPr>
          <a:xfrm>
            <a:off x="233680" y="1625600"/>
            <a:ext cx="8676640" cy="954107"/>
          </a:xfrm>
          <a:prstGeom prst="rect">
            <a:avLst/>
          </a:prstGeom>
          <a:noFill/>
        </p:spPr>
        <p:txBody>
          <a:bodyPr wrap="square" rtlCol="0">
            <a:spAutoFit/>
          </a:bodyPr>
          <a:lstStyle/>
          <a:p>
            <a:pPr algn="ctr"/>
            <a:r>
              <a:rPr lang="en-US" sz="2800" dirty="0" smtClean="0">
                <a:latin typeface="Euclid" pitchFamily="18" charset="0"/>
              </a:rPr>
              <a:t>“</a:t>
            </a:r>
            <a:r>
              <a:rPr lang="en-US" sz="2800" i="1" dirty="0" smtClean="0">
                <a:latin typeface="Euclid" pitchFamily="18" charset="0"/>
              </a:rPr>
              <a:t>How to Detect an Asset Bubble</a:t>
            </a:r>
            <a:r>
              <a:rPr lang="en-US" sz="2800" dirty="0" smtClean="0">
                <a:latin typeface="Euclid" pitchFamily="18" charset="0"/>
              </a:rPr>
              <a:t>”, </a:t>
            </a:r>
            <a:r>
              <a:rPr lang="en-US" sz="2800" dirty="0" err="1" smtClean="0">
                <a:latin typeface="Euclid" pitchFamily="18" charset="0"/>
              </a:rPr>
              <a:t>Jarrow</a:t>
            </a:r>
            <a:r>
              <a:rPr lang="en-US" sz="2800" dirty="0" smtClean="0">
                <a:latin typeface="Euclid" pitchFamily="18" charset="0"/>
              </a:rPr>
              <a:t>, </a:t>
            </a:r>
            <a:r>
              <a:rPr lang="en-US" sz="2800" dirty="0" err="1" smtClean="0">
                <a:latin typeface="Euclid" pitchFamily="18" charset="0"/>
              </a:rPr>
              <a:t>Kchia</a:t>
            </a:r>
            <a:r>
              <a:rPr lang="en-US" sz="2800" dirty="0" smtClean="0">
                <a:latin typeface="Euclid" pitchFamily="18" charset="0"/>
              </a:rPr>
              <a:t> &amp; </a:t>
            </a:r>
            <a:r>
              <a:rPr lang="en-US" sz="2800" dirty="0" err="1" smtClean="0">
                <a:latin typeface="Euclid" pitchFamily="18" charset="0"/>
              </a:rPr>
              <a:t>Protter</a:t>
            </a:r>
            <a:r>
              <a:rPr lang="en-US" sz="2800" dirty="0" smtClean="0">
                <a:latin typeface="Euclid" pitchFamily="18" charset="0"/>
              </a:rPr>
              <a:t>, March 2011</a:t>
            </a:r>
            <a:endParaRPr lang="en-US" sz="2800" dirty="0">
              <a:latin typeface="Euclid" pitchFamily="18" charset="0"/>
            </a:endParaRPr>
          </a:p>
        </p:txBody>
      </p:sp>
      <p:sp>
        <p:nvSpPr>
          <p:cNvPr id="6" name="Rectangle 5"/>
          <p:cNvSpPr/>
          <p:nvPr/>
        </p:nvSpPr>
        <p:spPr>
          <a:xfrm>
            <a:off x="1714500" y="2686050"/>
            <a:ext cx="5648325" cy="55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The Bubble Test</a:t>
            </a:r>
            <a:endParaRPr lang="en-US" dirty="0">
              <a:latin typeface="Euclid" pitchFamily="18" charset="0"/>
            </a:endParaRPr>
          </a:p>
        </p:txBody>
      </p:sp>
      <p:graphicFrame>
        <p:nvGraphicFramePr>
          <p:cNvPr id="128006" name="Object 6"/>
          <p:cNvGraphicFramePr>
            <a:graphicFrameLocks noChangeAspect="1"/>
          </p:cNvGraphicFramePr>
          <p:nvPr/>
        </p:nvGraphicFramePr>
        <p:xfrm>
          <a:off x="4885690" y="4564698"/>
          <a:ext cx="3213100" cy="1236662"/>
        </p:xfrm>
        <a:graphic>
          <a:graphicData uri="http://schemas.openxmlformats.org/presentationml/2006/ole">
            <p:oleObj spid="_x0000_s138243" name="Equation" r:id="rId5" imgW="1155600" imgH="444240" progId="Equation.DSMT4">
              <p:embed/>
            </p:oleObj>
          </a:graphicData>
        </a:graphic>
      </p:graphicFrame>
      <p:sp>
        <p:nvSpPr>
          <p:cNvPr id="16" name="TextBox 15"/>
          <p:cNvSpPr txBox="1"/>
          <p:nvPr/>
        </p:nvSpPr>
        <p:spPr>
          <a:xfrm>
            <a:off x="-20320" y="3627120"/>
            <a:ext cx="3891280" cy="954107"/>
          </a:xfrm>
          <a:prstGeom prst="rect">
            <a:avLst/>
          </a:prstGeom>
          <a:noFill/>
        </p:spPr>
        <p:txBody>
          <a:bodyPr wrap="square" rtlCol="0">
            <a:spAutoFit/>
          </a:bodyPr>
          <a:lstStyle/>
          <a:p>
            <a:pPr algn="ctr"/>
            <a:r>
              <a:rPr lang="en-US" sz="2800" dirty="0" smtClean="0">
                <a:latin typeface="Euclid" pitchFamily="18" charset="0"/>
              </a:rPr>
              <a:t>Bubble exists in the asset price </a:t>
            </a:r>
            <a:r>
              <a:rPr lang="en-US" sz="2800" i="1" dirty="0" smtClean="0">
                <a:latin typeface="Euclid" pitchFamily="18" charset="0"/>
              </a:rPr>
              <a:t>S</a:t>
            </a:r>
            <a:r>
              <a:rPr lang="en-US" sz="2800" i="1" baseline="-25000" dirty="0" smtClean="0">
                <a:latin typeface="Euclid" pitchFamily="18" charset="0"/>
              </a:rPr>
              <a:t>t</a:t>
            </a:r>
            <a:endParaRPr lang="en-US" sz="2800" dirty="0">
              <a:latin typeface="Euclid" pitchFamily="18" charset="0"/>
            </a:endParaRPr>
          </a:p>
        </p:txBody>
      </p:sp>
      <p:sp>
        <p:nvSpPr>
          <p:cNvPr id="10" name="TextBox 9"/>
          <p:cNvSpPr txBox="1"/>
          <p:nvPr/>
        </p:nvSpPr>
        <p:spPr>
          <a:xfrm>
            <a:off x="4409440" y="3627120"/>
            <a:ext cx="3891280" cy="954107"/>
          </a:xfrm>
          <a:prstGeom prst="rect">
            <a:avLst/>
          </a:prstGeom>
          <a:noFill/>
        </p:spPr>
        <p:txBody>
          <a:bodyPr wrap="square" rtlCol="0">
            <a:spAutoFit/>
          </a:bodyPr>
          <a:lstStyle/>
          <a:p>
            <a:pPr algn="ctr"/>
            <a:r>
              <a:rPr lang="en-US" sz="2800" i="1" dirty="0" smtClean="0">
                <a:latin typeface="Euclid" pitchFamily="18" charset="0"/>
              </a:rPr>
              <a:t>S</a:t>
            </a:r>
            <a:r>
              <a:rPr lang="en-US" sz="2800" i="1" baseline="-25000" dirty="0" smtClean="0">
                <a:latin typeface="Euclid" pitchFamily="18" charset="0"/>
              </a:rPr>
              <a:t>t</a:t>
            </a:r>
            <a:r>
              <a:rPr lang="en-US" sz="2800" i="1" dirty="0" smtClean="0">
                <a:latin typeface="Euclid" pitchFamily="18" charset="0"/>
              </a:rPr>
              <a:t> </a:t>
            </a:r>
            <a:r>
              <a:rPr lang="en-US" sz="2800" dirty="0" smtClean="0">
                <a:latin typeface="Euclid" pitchFamily="18" charset="0"/>
              </a:rPr>
              <a:t>is a strict local martingale</a:t>
            </a:r>
            <a:endParaRPr lang="en-US" sz="2800" i="1" dirty="0">
              <a:latin typeface="Euclid" pitchFamily="18" charset="0"/>
            </a:endParaRPr>
          </a:p>
        </p:txBody>
      </p:sp>
      <p:sp>
        <p:nvSpPr>
          <p:cNvPr id="11" name="TextBox 10"/>
          <p:cNvSpPr txBox="1"/>
          <p:nvPr/>
        </p:nvSpPr>
        <p:spPr>
          <a:xfrm>
            <a:off x="1595120" y="2712720"/>
            <a:ext cx="2275840" cy="523220"/>
          </a:xfrm>
          <a:prstGeom prst="rect">
            <a:avLst/>
          </a:prstGeom>
          <a:noFill/>
        </p:spPr>
        <p:txBody>
          <a:bodyPr wrap="square" rtlCol="0">
            <a:spAutoFit/>
          </a:bodyPr>
          <a:lstStyle/>
          <a:p>
            <a:pPr algn="ctr"/>
            <a:r>
              <a:rPr lang="en-US" sz="2800" b="1" dirty="0" smtClean="0">
                <a:latin typeface="Euclid" pitchFamily="18" charset="0"/>
              </a:rPr>
              <a:t>Assumption</a:t>
            </a:r>
            <a:r>
              <a:rPr lang="en-US" sz="2800" dirty="0" smtClean="0">
                <a:latin typeface="Euclid" pitchFamily="18" charset="0"/>
              </a:rPr>
              <a:t>:</a:t>
            </a:r>
            <a:endParaRPr lang="en-US" sz="2800" b="1" dirty="0">
              <a:latin typeface="Euclid" pitchFamily="18" charset="0"/>
            </a:endParaRPr>
          </a:p>
        </p:txBody>
      </p:sp>
      <p:graphicFrame>
        <p:nvGraphicFramePr>
          <p:cNvPr id="138244" name="Object 4"/>
          <p:cNvGraphicFramePr>
            <a:graphicFrameLocks noChangeAspect="1"/>
          </p:cNvGraphicFramePr>
          <p:nvPr/>
        </p:nvGraphicFramePr>
        <p:xfrm>
          <a:off x="3984625" y="2601913"/>
          <a:ext cx="3248025" cy="671512"/>
        </p:xfrm>
        <a:graphic>
          <a:graphicData uri="http://schemas.openxmlformats.org/presentationml/2006/ole">
            <p:oleObj spid="_x0000_s138244" name="Equation" r:id="rId6" imgW="1168200" imgH="241200" progId="Equation.DSMT4">
              <p:embed/>
            </p:oleObj>
          </a:graphicData>
        </a:graphic>
      </p:graphicFrame>
      <p:sp>
        <p:nvSpPr>
          <p:cNvPr id="13" name="TextBox 12"/>
          <p:cNvSpPr txBox="1"/>
          <p:nvPr/>
        </p:nvSpPr>
        <p:spPr>
          <a:xfrm>
            <a:off x="233680" y="1625600"/>
            <a:ext cx="8676640" cy="954107"/>
          </a:xfrm>
          <a:prstGeom prst="rect">
            <a:avLst/>
          </a:prstGeom>
          <a:noFill/>
        </p:spPr>
        <p:txBody>
          <a:bodyPr wrap="square" rtlCol="0">
            <a:spAutoFit/>
          </a:bodyPr>
          <a:lstStyle/>
          <a:p>
            <a:pPr algn="ctr"/>
            <a:r>
              <a:rPr lang="en-US" sz="2800" dirty="0" smtClean="0">
                <a:latin typeface="Euclid" pitchFamily="18" charset="0"/>
              </a:rPr>
              <a:t>“</a:t>
            </a:r>
            <a:r>
              <a:rPr lang="en-US" sz="2800" i="1" dirty="0" smtClean="0">
                <a:latin typeface="Euclid" pitchFamily="18" charset="0"/>
              </a:rPr>
              <a:t>How to Detect an Asset Bubble</a:t>
            </a:r>
            <a:r>
              <a:rPr lang="en-US" sz="2800" dirty="0" smtClean="0">
                <a:latin typeface="Euclid" pitchFamily="18" charset="0"/>
              </a:rPr>
              <a:t>”, </a:t>
            </a:r>
            <a:r>
              <a:rPr lang="en-US" sz="2800" dirty="0" err="1" smtClean="0">
                <a:latin typeface="Euclid" pitchFamily="18" charset="0"/>
              </a:rPr>
              <a:t>Jarrow</a:t>
            </a:r>
            <a:r>
              <a:rPr lang="en-US" sz="2800" dirty="0" smtClean="0">
                <a:latin typeface="Euclid" pitchFamily="18" charset="0"/>
              </a:rPr>
              <a:t>, </a:t>
            </a:r>
            <a:r>
              <a:rPr lang="en-US" sz="2800" dirty="0" err="1" smtClean="0">
                <a:latin typeface="Euclid" pitchFamily="18" charset="0"/>
              </a:rPr>
              <a:t>Kchia</a:t>
            </a:r>
            <a:r>
              <a:rPr lang="en-US" sz="2800" dirty="0" smtClean="0">
                <a:latin typeface="Euclid" pitchFamily="18" charset="0"/>
              </a:rPr>
              <a:t> &amp; </a:t>
            </a:r>
            <a:r>
              <a:rPr lang="en-US" sz="2800" dirty="0" err="1" smtClean="0">
                <a:latin typeface="Euclid" pitchFamily="18" charset="0"/>
              </a:rPr>
              <a:t>Protter</a:t>
            </a:r>
            <a:r>
              <a:rPr lang="en-US" sz="2800" dirty="0" smtClean="0">
                <a:latin typeface="Euclid" pitchFamily="18" charset="0"/>
              </a:rPr>
              <a:t>, March 2011</a:t>
            </a:r>
            <a:endParaRPr lang="en-US" sz="2800" dirty="0">
              <a:latin typeface="Euclid" pitchFamily="18" charset="0"/>
            </a:endParaRPr>
          </a:p>
        </p:txBody>
      </p:sp>
      <p:grpSp>
        <p:nvGrpSpPr>
          <p:cNvPr id="21" name="Group 20"/>
          <p:cNvGrpSpPr/>
          <p:nvPr/>
        </p:nvGrpSpPr>
        <p:grpSpPr>
          <a:xfrm>
            <a:off x="3799840" y="3820160"/>
            <a:ext cx="965200" cy="457200"/>
            <a:chOff x="4064000" y="3708400"/>
            <a:chExt cx="965200" cy="457200"/>
          </a:xfrm>
        </p:grpSpPr>
        <p:sp>
          <p:nvSpPr>
            <p:cNvPr id="19" name="Right Arrow 18"/>
            <p:cNvSpPr/>
            <p:nvPr/>
          </p:nvSpPr>
          <p:spPr>
            <a:xfrm>
              <a:off x="4531360" y="3708400"/>
              <a:ext cx="49784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4064000" y="3708400"/>
              <a:ext cx="49784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799840" y="4927600"/>
            <a:ext cx="965200" cy="457200"/>
            <a:chOff x="4064000" y="3708400"/>
            <a:chExt cx="965200" cy="457200"/>
          </a:xfrm>
        </p:grpSpPr>
        <p:sp>
          <p:nvSpPr>
            <p:cNvPr id="23" name="Right Arrow 22"/>
            <p:cNvSpPr/>
            <p:nvPr/>
          </p:nvSpPr>
          <p:spPr>
            <a:xfrm>
              <a:off x="4531360" y="3708400"/>
              <a:ext cx="49784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4064000" y="3708400"/>
              <a:ext cx="49784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724275" y="3590925"/>
            <a:ext cx="5191125" cy="933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95700" y="4800600"/>
            <a:ext cx="5191125" cy="933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Using Options to Find </a:t>
            </a:r>
            <a:r>
              <a:rPr lang="en-US" dirty="0" smtClean="0">
                <a:sym typeface="Euclid Symbol"/>
              </a:rPr>
              <a:t></a:t>
            </a:r>
            <a:endParaRPr lang="en-US" dirty="0">
              <a:latin typeface="Euclid" pitchFamily="18" charset="0"/>
            </a:endParaRPr>
          </a:p>
        </p:txBody>
      </p:sp>
      <p:pic>
        <p:nvPicPr>
          <p:cNvPr id="5" name="Picture 5"/>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2219325" y="2799137"/>
            <a:ext cx="4705350" cy="340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Bubbles</a:t>
            </a:r>
            <a:endParaRPr lang="en-US" dirty="0">
              <a:latin typeface="Euclid" pitchFamily="18" charset="0"/>
            </a:endParaRPr>
          </a:p>
        </p:txBody>
      </p:sp>
      <p:grpSp>
        <p:nvGrpSpPr>
          <p:cNvPr id="6" name="Group 5"/>
          <p:cNvGrpSpPr/>
          <p:nvPr/>
        </p:nvGrpSpPr>
        <p:grpSpPr>
          <a:xfrm>
            <a:off x="2520951" y="2838450"/>
            <a:ext cx="4102098" cy="3076574"/>
            <a:chOff x="2774950" y="2838450"/>
            <a:chExt cx="4102098" cy="3076574"/>
          </a:xfrm>
        </p:grpSpPr>
        <p:sp>
          <p:nvSpPr>
            <p:cNvPr id="5" name="Oval 4"/>
            <p:cNvSpPr/>
            <p:nvPr/>
          </p:nvSpPr>
          <p:spPr>
            <a:xfrm>
              <a:off x="3486150" y="3000375"/>
              <a:ext cx="2733675" cy="2733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8594" name="Picture 2" descr="http://www.sandiegoacs.org/wp-content/uploads/2009/02/soap-bubble.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774950" y="2838450"/>
              <a:ext cx="4102098" cy="3076574"/>
            </a:xfrm>
            <a:prstGeom prst="rect">
              <a:avLst/>
            </a:prstGeom>
            <a:noFill/>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What is an Option?</a:t>
            </a:r>
            <a:endParaRPr lang="en-US" dirty="0">
              <a:latin typeface="Euclid" pitchFamily="18" charset="0"/>
            </a:endParaRPr>
          </a:p>
        </p:txBody>
      </p:sp>
      <p:graphicFrame>
        <p:nvGraphicFramePr>
          <p:cNvPr id="141317" name="Object 5"/>
          <p:cNvGraphicFramePr>
            <a:graphicFrameLocks noChangeAspect="1"/>
          </p:cNvGraphicFramePr>
          <p:nvPr/>
        </p:nvGraphicFramePr>
        <p:xfrm>
          <a:off x="4130675" y="3145473"/>
          <a:ext cx="1131888" cy="741362"/>
        </p:xfrm>
        <a:graphic>
          <a:graphicData uri="http://schemas.openxmlformats.org/presentationml/2006/ole">
            <p:oleObj spid="_x0000_s141317" name="Equation" r:id="rId4" imgW="406080" imgH="266400" progId="Equation.DSMT4">
              <p:embed/>
            </p:oleObj>
          </a:graphicData>
        </a:graphic>
      </p:graphicFrame>
      <p:sp>
        <p:nvSpPr>
          <p:cNvPr id="21" name="TextBox 20"/>
          <p:cNvSpPr txBox="1"/>
          <p:nvPr/>
        </p:nvSpPr>
        <p:spPr>
          <a:xfrm>
            <a:off x="233680" y="4470400"/>
            <a:ext cx="8676640" cy="1384995"/>
          </a:xfrm>
          <a:prstGeom prst="rect">
            <a:avLst/>
          </a:prstGeom>
          <a:noFill/>
        </p:spPr>
        <p:txBody>
          <a:bodyPr wrap="square" rtlCol="0">
            <a:spAutoFit/>
          </a:bodyPr>
          <a:lstStyle/>
          <a:p>
            <a:pPr algn="just"/>
            <a:r>
              <a:rPr lang="en-US" sz="2800" dirty="0" smtClean="0">
                <a:latin typeface="Euclid" pitchFamily="18" charset="0"/>
              </a:rPr>
              <a:t>When time </a:t>
            </a:r>
            <a:r>
              <a:rPr lang="en-US" sz="2800" i="1" dirty="0" smtClean="0">
                <a:latin typeface="Euclid" pitchFamily="18" charset="0"/>
              </a:rPr>
              <a:t>T</a:t>
            </a:r>
            <a:r>
              <a:rPr lang="en-US" sz="2800" dirty="0" smtClean="0">
                <a:latin typeface="Euclid" pitchFamily="18" charset="0"/>
              </a:rPr>
              <a:t> comes along, the call option gives its owner the right, but not the obligation, to buy one unit of the financial asset at price </a:t>
            </a:r>
            <a:r>
              <a:rPr lang="en-US" sz="2800" i="1" dirty="0" smtClean="0">
                <a:latin typeface="Euclid" pitchFamily="18" charset="0"/>
              </a:rPr>
              <a:t>K</a:t>
            </a:r>
            <a:r>
              <a:rPr lang="en-US" sz="2800" dirty="0" smtClean="0">
                <a:latin typeface="Euclid" pitchFamily="18" charset="0"/>
              </a:rPr>
              <a:t>.</a:t>
            </a:r>
          </a:p>
        </p:txBody>
      </p:sp>
      <p:sp>
        <p:nvSpPr>
          <p:cNvPr id="28" name="Freeform 27"/>
          <p:cNvSpPr/>
          <p:nvPr/>
        </p:nvSpPr>
        <p:spPr>
          <a:xfrm>
            <a:off x="3302000" y="2545080"/>
            <a:ext cx="1178560" cy="584200"/>
          </a:xfrm>
          <a:custGeom>
            <a:avLst/>
            <a:gdLst>
              <a:gd name="connsiteX0" fmla="*/ 0 w 1178560"/>
              <a:gd name="connsiteY0" fmla="*/ 5080 h 584200"/>
              <a:gd name="connsiteX1" fmla="*/ 802640 w 1178560"/>
              <a:gd name="connsiteY1" fmla="*/ 96520 h 584200"/>
              <a:gd name="connsiteX2" fmla="*/ 1178560 w 1178560"/>
              <a:gd name="connsiteY2" fmla="*/ 584200 h 584200"/>
            </a:gdLst>
            <a:ahLst/>
            <a:cxnLst>
              <a:cxn ang="0">
                <a:pos x="connsiteX0" y="connsiteY0"/>
              </a:cxn>
              <a:cxn ang="0">
                <a:pos x="connsiteX1" y="connsiteY1"/>
              </a:cxn>
              <a:cxn ang="0">
                <a:pos x="connsiteX2" y="connsiteY2"/>
              </a:cxn>
            </a:cxnLst>
            <a:rect l="l" t="t" r="r" b="b"/>
            <a:pathLst>
              <a:path w="1178560" h="584200">
                <a:moveTo>
                  <a:pt x="0" y="5080"/>
                </a:moveTo>
                <a:cubicBezTo>
                  <a:pt x="303106" y="2540"/>
                  <a:pt x="606213" y="0"/>
                  <a:pt x="802640" y="96520"/>
                </a:cubicBezTo>
                <a:cubicBezTo>
                  <a:pt x="999067" y="193040"/>
                  <a:pt x="1088813" y="388620"/>
                  <a:pt x="1178560" y="584200"/>
                </a:cubicBezTo>
              </a:path>
            </a:pathLst>
          </a:cu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2245360" y="2296160"/>
            <a:ext cx="1310640" cy="523220"/>
          </a:xfrm>
          <a:prstGeom prst="rect">
            <a:avLst/>
          </a:prstGeom>
          <a:noFill/>
        </p:spPr>
        <p:txBody>
          <a:bodyPr wrap="square" rtlCol="0">
            <a:spAutoFit/>
          </a:bodyPr>
          <a:lstStyle/>
          <a:p>
            <a:pPr algn="just"/>
            <a:r>
              <a:rPr lang="en-US" sz="2800" dirty="0" smtClean="0">
                <a:latin typeface="Euclid" pitchFamily="18" charset="0"/>
              </a:rPr>
              <a:t>Strike</a:t>
            </a:r>
          </a:p>
        </p:txBody>
      </p:sp>
      <p:sp>
        <p:nvSpPr>
          <p:cNvPr id="31" name="Freeform 30"/>
          <p:cNvSpPr/>
          <p:nvPr/>
        </p:nvSpPr>
        <p:spPr>
          <a:xfrm flipH="1">
            <a:off x="4907280" y="2545080"/>
            <a:ext cx="1178560" cy="584200"/>
          </a:xfrm>
          <a:custGeom>
            <a:avLst/>
            <a:gdLst>
              <a:gd name="connsiteX0" fmla="*/ 0 w 1178560"/>
              <a:gd name="connsiteY0" fmla="*/ 5080 h 584200"/>
              <a:gd name="connsiteX1" fmla="*/ 802640 w 1178560"/>
              <a:gd name="connsiteY1" fmla="*/ 96520 h 584200"/>
              <a:gd name="connsiteX2" fmla="*/ 1178560 w 1178560"/>
              <a:gd name="connsiteY2" fmla="*/ 584200 h 584200"/>
            </a:gdLst>
            <a:ahLst/>
            <a:cxnLst>
              <a:cxn ang="0">
                <a:pos x="connsiteX0" y="connsiteY0"/>
              </a:cxn>
              <a:cxn ang="0">
                <a:pos x="connsiteX1" y="connsiteY1"/>
              </a:cxn>
              <a:cxn ang="0">
                <a:pos x="connsiteX2" y="connsiteY2"/>
              </a:cxn>
            </a:cxnLst>
            <a:rect l="l" t="t" r="r" b="b"/>
            <a:pathLst>
              <a:path w="1178560" h="584200">
                <a:moveTo>
                  <a:pt x="0" y="5080"/>
                </a:moveTo>
                <a:cubicBezTo>
                  <a:pt x="303106" y="2540"/>
                  <a:pt x="606213" y="0"/>
                  <a:pt x="802640" y="96520"/>
                </a:cubicBezTo>
                <a:cubicBezTo>
                  <a:pt x="999067" y="193040"/>
                  <a:pt x="1088813" y="388620"/>
                  <a:pt x="1178560" y="584200"/>
                </a:cubicBezTo>
              </a:path>
            </a:pathLst>
          </a:cu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055360" y="2296160"/>
            <a:ext cx="2092960" cy="523220"/>
          </a:xfrm>
          <a:prstGeom prst="rect">
            <a:avLst/>
          </a:prstGeom>
          <a:noFill/>
        </p:spPr>
        <p:txBody>
          <a:bodyPr wrap="square" rtlCol="0">
            <a:spAutoFit/>
          </a:bodyPr>
          <a:lstStyle/>
          <a:p>
            <a:pPr algn="just"/>
            <a:r>
              <a:rPr lang="en-US" sz="2800" dirty="0" smtClean="0">
                <a:latin typeface="Euclid" pitchFamily="18" charset="0"/>
              </a:rPr>
              <a:t>Maturity</a:t>
            </a:r>
          </a:p>
        </p:txBody>
      </p:sp>
      <p:sp>
        <p:nvSpPr>
          <p:cNvPr id="9" name="Rectangle 8"/>
          <p:cNvSpPr/>
          <p:nvPr/>
        </p:nvSpPr>
        <p:spPr>
          <a:xfrm>
            <a:off x="4105275" y="3162299"/>
            <a:ext cx="1114425" cy="733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animBg="1"/>
      <p:bldP spid="29" grpId="0"/>
      <p:bldP spid="31" grpId="0" animBg="1"/>
      <p:bldP spid="32"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Pricing Options</a:t>
            </a:r>
            <a:endParaRPr lang="en-US" dirty="0">
              <a:latin typeface="Euclid" pitchFamily="18" charset="0"/>
            </a:endParaRPr>
          </a:p>
        </p:txBody>
      </p:sp>
      <p:graphicFrame>
        <p:nvGraphicFramePr>
          <p:cNvPr id="142339" name="Object 3"/>
          <p:cNvGraphicFramePr>
            <a:graphicFrameLocks noChangeAspect="1"/>
          </p:cNvGraphicFramePr>
          <p:nvPr/>
        </p:nvGraphicFramePr>
        <p:xfrm>
          <a:off x="1438275" y="3990830"/>
          <a:ext cx="6296025" cy="2047875"/>
        </p:xfrm>
        <a:graphic>
          <a:graphicData uri="http://schemas.openxmlformats.org/presentationml/2006/ole">
            <p:oleObj spid="_x0000_s142339" name="Equation" r:id="rId5" imgW="2260440" imgH="736560" progId="Equation.DSMT4">
              <p:embed/>
            </p:oleObj>
          </a:graphicData>
        </a:graphic>
      </p:graphicFrame>
      <p:grpSp>
        <p:nvGrpSpPr>
          <p:cNvPr id="23" name="Group 22"/>
          <p:cNvGrpSpPr/>
          <p:nvPr/>
        </p:nvGrpSpPr>
        <p:grpSpPr>
          <a:xfrm>
            <a:off x="3477590" y="1687513"/>
            <a:ext cx="2543798" cy="1941512"/>
            <a:chOff x="3477590" y="1687513"/>
            <a:chExt cx="2543798" cy="1941512"/>
          </a:xfrm>
        </p:grpSpPr>
        <p:cxnSp>
          <p:nvCxnSpPr>
            <p:cNvPr id="9" name="Straight Arrow Connector 8"/>
            <p:cNvCxnSpPr/>
            <p:nvPr/>
          </p:nvCxnSpPr>
          <p:spPr>
            <a:xfrm rot="10800000" flipH="1" flipV="1">
              <a:off x="3477590" y="3045674"/>
              <a:ext cx="2189786" cy="2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3751847" y="2799344"/>
              <a:ext cx="1651635" cy="7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860911" y="2242950"/>
              <a:ext cx="809324" cy="8093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24275" y="3048000"/>
              <a:ext cx="1153023" cy="4274"/>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Object 5"/>
            <p:cNvGraphicFramePr>
              <a:graphicFrameLocks noChangeAspect="1"/>
            </p:cNvGraphicFramePr>
            <p:nvPr/>
          </p:nvGraphicFramePr>
          <p:xfrm>
            <a:off x="4725988" y="3149600"/>
            <a:ext cx="290512" cy="266700"/>
          </p:xfrm>
          <a:graphic>
            <a:graphicData uri="http://schemas.openxmlformats.org/presentationml/2006/ole">
              <p:oleObj spid="_x0000_s142340" name="Equation" r:id="rId6" imgW="164880" imgH="152280" progId="Equation.DSMT4">
                <p:embed/>
              </p:oleObj>
            </a:graphicData>
          </a:graphic>
        </p:graphicFrame>
        <p:cxnSp>
          <p:nvCxnSpPr>
            <p:cNvPr id="14" name="Straight Connector 13"/>
            <p:cNvCxnSpPr/>
            <p:nvPr/>
          </p:nvCxnSpPr>
          <p:spPr>
            <a:xfrm rot="16200000" flipV="1">
              <a:off x="4817486" y="3094426"/>
              <a:ext cx="96950" cy="21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2341" name="Object 5"/>
            <p:cNvGraphicFramePr>
              <a:graphicFrameLocks noChangeAspect="1"/>
            </p:cNvGraphicFramePr>
            <p:nvPr/>
          </p:nvGraphicFramePr>
          <p:xfrm>
            <a:off x="5684838" y="2852738"/>
            <a:ext cx="336550" cy="422275"/>
          </p:xfrm>
          <a:graphic>
            <a:graphicData uri="http://schemas.openxmlformats.org/presentationml/2006/ole">
              <p:oleObj spid="_x0000_s142341" name="Equation" r:id="rId7" imgW="190440" imgH="241200" progId="Equation.DSMT4">
                <p:embed/>
              </p:oleObj>
            </a:graphicData>
          </a:graphic>
        </p:graphicFrame>
        <p:graphicFrame>
          <p:nvGraphicFramePr>
            <p:cNvPr id="142342" name="Object 6"/>
            <p:cNvGraphicFramePr>
              <a:graphicFrameLocks noChangeAspect="1"/>
            </p:cNvGraphicFramePr>
            <p:nvPr/>
          </p:nvGraphicFramePr>
          <p:xfrm>
            <a:off x="4165600" y="1687513"/>
            <a:ext cx="782638" cy="333375"/>
          </p:xfrm>
          <a:graphic>
            <a:graphicData uri="http://schemas.openxmlformats.org/presentationml/2006/ole">
              <p:oleObj spid="_x0000_s142342" name="Equation" r:id="rId8" imgW="444240" imgH="190440" progId="Equation.DSMT4">
                <p:embed/>
              </p:oleObj>
            </a:graphicData>
          </a:graphic>
        </p:graphicFrame>
      </p:grpSp>
      <p:sp>
        <p:nvSpPr>
          <p:cNvPr id="24" name="Rectangle 23"/>
          <p:cNvSpPr/>
          <p:nvPr/>
        </p:nvSpPr>
        <p:spPr>
          <a:xfrm>
            <a:off x="2838450" y="4067175"/>
            <a:ext cx="4914900" cy="600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57500" y="1600200"/>
            <a:ext cx="3209925" cy="2200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28925" y="4676775"/>
            <a:ext cx="4914900" cy="600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28925" y="5305425"/>
            <a:ext cx="4914900"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28749" y="4143375"/>
            <a:ext cx="1362075" cy="600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Magic!</a:t>
            </a:r>
            <a:endParaRPr lang="en-US" dirty="0">
              <a:latin typeface="Euclid" pitchFamily="18" charset="0"/>
            </a:endParaRPr>
          </a:p>
        </p:txBody>
      </p:sp>
      <p:graphicFrame>
        <p:nvGraphicFramePr>
          <p:cNvPr id="159747" name="Object 3"/>
          <p:cNvGraphicFramePr>
            <a:graphicFrameLocks noChangeAspect="1"/>
          </p:cNvGraphicFramePr>
          <p:nvPr/>
        </p:nvGraphicFramePr>
        <p:xfrm>
          <a:off x="1778639" y="3196964"/>
          <a:ext cx="5524990" cy="3093785"/>
        </p:xfrm>
        <a:graphic>
          <a:graphicData uri="http://schemas.openxmlformats.org/presentationml/2006/ole">
            <p:oleObj spid="_x0000_s241666" name="Equation" r:id="rId5" imgW="2400120" imgH="1346040" progId="Equation.DSMT4">
              <p:embed/>
            </p:oleObj>
          </a:graphicData>
        </a:graphic>
      </p:graphicFrame>
      <p:grpSp>
        <p:nvGrpSpPr>
          <p:cNvPr id="3" name="Group 19"/>
          <p:cNvGrpSpPr/>
          <p:nvPr/>
        </p:nvGrpSpPr>
        <p:grpSpPr>
          <a:xfrm>
            <a:off x="1296365" y="1691640"/>
            <a:ext cx="1319514" cy="1319514"/>
            <a:chOff x="500894" y="1735839"/>
            <a:chExt cx="1319514" cy="1319514"/>
          </a:xfrm>
        </p:grpSpPr>
        <p:cxnSp>
          <p:nvCxnSpPr>
            <p:cNvPr id="10" name="Straight Arrow Connector 9"/>
            <p:cNvCxnSpPr/>
            <p:nvPr/>
          </p:nvCxnSpPr>
          <p:spPr>
            <a:xfrm rot="10800000" flipH="1" flipV="1">
              <a:off x="500894" y="2379562"/>
              <a:ext cx="13195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00894" y="2394802"/>
              <a:ext cx="13195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rot="16200000" flipH="1">
            <a:off x="1653540" y="1851660"/>
            <a:ext cx="487680" cy="4876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29790" y="2339340"/>
            <a:ext cx="3429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Group 35"/>
          <p:cNvGrpSpPr/>
          <p:nvPr/>
        </p:nvGrpSpPr>
        <p:grpSpPr>
          <a:xfrm>
            <a:off x="3913835" y="1691640"/>
            <a:ext cx="1319514" cy="1319514"/>
            <a:chOff x="500894" y="1735839"/>
            <a:chExt cx="1319514" cy="1319514"/>
          </a:xfrm>
        </p:grpSpPr>
        <p:cxnSp>
          <p:nvCxnSpPr>
            <p:cNvPr id="37" name="Straight Arrow Connector 36"/>
            <p:cNvCxnSpPr/>
            <p:nvPr/>
          </p:nvCxnSpPr>
          <p:spPr>
            <a:xfrm rot="10800000" flipH="1" flipV="1">
              <a:off x="500894" y="2379562"/>
              <a:ext cx="13195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500894" y="2394802"/>
              <a:ext cx="13195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747260" y="2339340"/>
            <a:ext cx="342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27170" y="2693670"/>
            <a:ext cx="731520" cy="381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 name="Group 42"/>
          <p:cNvGrpSpPr/>
          <p:nvPr/>
        </p:nvGrpSpPr>
        <p:grpSpPr>
          <a:xfrm>
            <a:off x="6527495" y="1691640"/>
            <a:ext cx="1319514" cy="1319514"/>
            <a:chOff x="500894" y="1735839"/>
            <a:chExt cx="1319514" cy="1319514"/>
          </a:xfrm>
        </p:grpSpPr>
        <p:cxnSp>
          <p:nvCxnSpPr>
            <p:cNvPr id="44" name="Straight Arrow Connector 43"/>
            <p:cNvCxnSpPr/>
            <p:nvPr/>
          </p:nvCxnSpPr>
          <p:spPr>
            <a:xfrm rot="10800000" flipH="1" flipV="1">
              <a:off x="500894" y="2379562"/>
              <a:ext cx="13195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500894" y="2394802"/>
              <a:ext cx="13195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7360920" y="2339340"/>
            <a:ext cx="342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640830" y="2335530"/>
            <a:ext cx="731520" cy="38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131368" y="2125027"/>
            <a:ext cx="462915" cy="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9749" name="Object 5"/>
          <p:cNvGraphicFramePr>
            <a:graphicFrameLocks noChangeAspect="1"/>
          </p:cNvGraphicFramePr>
          <p:nvPr/>
        </p:nvGraphicFramePr>
        <p:xfrm>
          <a:off x="2023428" y="2383790"/>
          <a:ext cx="224472" cy="201320"/>
        </p:xfrm>
        <a:graphic>
          <a:graphicData uri="http://schemas.openxmlformats.org/presentationml/2006/ole">
            <p:oleObj spid="_x0000_s241667" name="Equation" r:id="rId6" imgW="126720" imgH="114120" progId="Equation.DSMT4">
              <p:embed/>
            </p:oleObj>
          </a:graphicData>
        </a:graphic>
      </p:graphicFrame>
      <p:cxnSp>
        <p:nvCxnSpPr>
          <p:cNvPr id="52" name="Straight Connector 51"/>
          <p:cNvCxnSpPr/>
          <p:nvPr/>
        </p:nvCxnSpPr>
        <p:spPr>
          <a:xfrm rot="16200000" flipV="1">
            <a:off x="2103755" y="2364740"/>
            <a:ext cx="58420" cy="127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828800" y="3857626"/>
            <a:ext cx="1676400" cy="742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52525" y="1609726"/>
            <a:ext cx="1552575" cy="14382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90950" y="1628776"/>
            <a:ext cx="1552575" cy="14382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552825" y="3905251"/>
            <a:ext cx="3790950" cy="742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66925" y="4610100"/>
            <a:ext cx="1828800" cy="819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515100" y="1609726"/>
            <a:ext cx="1552575" cy="14382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895725" y="4714876"/>
            <a:ext cx="3790950" cy="742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95600" y="5429251"/>
            <a:ext cx="3790950" cy="904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9"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The </a:t>
            </a:r>
            <a:r>
              <a:rPr lang="en-US" dirty="0" err="1" smtClean="0">
                <a:latin typeface="Euclid" pitchFamily="18" charset="0"/>
              </a:rPr>
              <a:t>Dupire</a:t>
            </a:r>
            <a:r>
              <a:rPr lang="en-US" dirty="0" smtClean="0">
                <a:latin typeface="Euclid" pitchFamily="18" charset="0"/>
              </a:rPr>
              <a:t> Equation</a:t>
            </a:r>
            <a:endParaRPr lang="en-US" dirty="0">
              <a:latin typeface="Euclid" pitchFamily="18" charset="0"/>
            </a:endParaRPr>
          </a:p>
        </p:txBody>
      </p:sp>
      <p:graphicFrame>
        <p:nvGraphicFramePr>
          <p:cNvPr id="171012" name="Object 4"/>
          <p:cNvGraphicFramePr>
            <a:graphicFrameLocks noChangeAspect="1"/>
          </p:cNvGraphicFramePr>
          <p:nvPr/>
        </p:nvGraphicFramePr>
        <p:xfrm>
          <a:off x="254001" y="2039938"/>
          <a:ext cx="4527550" cy="940652"/>
        </p:xfrm>
        <a:graphic>
          <a:graphicData uri="http://schemas.openxmlformats.org/presentationml/2006/ole">
            <p:oleObj spid="_x0000_s171012" name="Equation" r:id="rId5" imgW="1955520" imgH="406080" progId="Equation.DSMT4">
              <p:embed/>
            </p:oleObj>
          </a:graphicData>
        </a:graphic>
      </p:graphicFrame>
      <p:graphicFrame>
        <p:nvGraphicFramePr>
          <p:cNvPr id="171016" name="Object 8"/>
          <p:cNvGraphicFramePr>
            <a:graphicFrameLocks noChangeAspect="1"/>
          </p:cNvGraphicFramePr>
          <p:nvPr/>
        </p:nvGraphicFramePr>
        <p:xfrm>
          <a:off x="5900738" y="2039938"/>
          <a:ext cx="2911475" cy="941387"/>
        </p:xfrm>
        <a:graphic>
          <a:graphicData uri="http://schemas.openxmlformats.org/presentationml/2006/ole">
            <p:oleObj spid="_x0000_s171016" name="Equation" r:id="rId6" imgW="1257120" imgH="406080" progId="Equation.DSMT4">
              <p:embed/>
            </p:oleObj>
          </a:graphicData>
        </a:graphic>
      </p:graphicFrame>
      <p:sp>
        <p:nvSpPr>
          <p:cNvPr id="27" name="TextBox 26"/>
          <p:cNvSpPr txBox="1"/>
          <p:nvPr/>
        </p:nvSpPr>
        <p:spPr>
          <a:xfrm>
            <a:off x="4972050" y="1981200"/>
            <a:ext cx="771525" cy="1015663"/>
          </a:xfrm>
          <a:prstGeom prst="rect">
            <a:avLst/>
          </a:prstGeom>
          <a:noFill/>
        </p:spPr>
        <p:txBody>
          <a:bodyPr wrap="square" rtlCol="0">
            <a:spAutoFit/>
          </a:bodyPr>
          <a:lstStyle/>
          <a:p>
            <a:r>
              <a:rPr lang="en-US" sz="6000" dirty="0" smtClean="0">
                <a:latin typeface="Arial Black" pitchFamily="34" charset="0"/>
              </a:rPr>
              <a:t>+</a:t>
            </a:r>
            <a:endParaRPr lang="en-US" sz="6000" dirty="0">
              <a:latin typeface="Arial Black" pitchFamily="34" charset="0"/>
            </a:endParaRPr>
          </a:p>
        </p:txBody>
      </p:sp>
      <p:graphicFrame>
        <p:nvGraphicFramePr>
          <p:cNvPr id="171017" name="Object 9"/>
          <p:cNvGraphicFramePr>
            <a:graphicFrameLocks noChangeAspect="1"/>
          </p:cNvGraphicFramePr>
          <p:nvPr/>
        </p:nvGraphicFramePr>
        <p:xfrm>
          <a:off x="2854325" y="4122738"/>
          <a:ext cx="3233738" cy="1941512"/>
        </p:xfrm>
        <a:graphic>
          <a:graphicData uri="http://schemas.openxmlformats.org/presentationml/2006/ole">
            <p:oleObj spid="_x0000_s171017" name="Equation" r:id="rId7" imgW="1396800" imgH="838080" progId="Equation.DSMT4">
              <p:embed/>
            </p:oleObj>
          </a:graphicData>
        </a:graphic>
      </p:graphicFrame>
      <p:sp>
        <p:nvSpPr>
          <p:cNvPr id="29" name="TextBox 28"/>
          <p:cNvSpPr txBox="1"/>
          <p:nvPr/>
        </p:nvSpPr>
        <p:spPr>
          <a:xfrm>
            <a:off x="4162425" y="2933700"/>
            <a:ext cx="771525" cy="1015663"/>
          </a:xfrm>
          <a:prstGeom prst="rect">
            <a:avLst/>
          </a:prstGeom>
          <a:noFill/>
        </p:spPr>
        <p:txBody>
          <a:bodyPr wrap="square" rtlCol="0">
            <a:spAutoFit/>
          </a:bodyPr>
          <a:lstStyle/>
          <a:p>
            <a:r>
              <a:rPr lang="en-US" sz="6000" dirty="0" smtClean="0">
                <a:latin typeface="Arial Black" pitchFamily="34" charset="0"/>
              </a:rPr>
              <a:t>=</a:t>
            </a:r>
            <a:endParaRPr lang="en-US" sz="6000" dirty="0">
              <a:latin typeface="Arial Black" pitchFamily="34" charset="0"/>
            </a:endParaRPr>
          </a:p>
        </p:txBody>
      </p:sp>
      <p:sp>
        <p:nvSpPr>
          <p:cNvPr id="31" name="TextBox 30"/>
          <p:cNvSpPr txBox="1"/>
          <p:nvPr/>
        </p:nvSpPr>
        <p:spPr>
          <a:xfrm>
            <a:off x="295275" y="1676400"/>
            <a:ext cx="4448175" cy="400110"/>
          </a:xfrm>
          <a:prstGeom prst="rect">
            <a:avLst/>
          </a:prstGeom>
          <a:noFill/>
        </p:spPr>
        <p:txBody>
          <a:bodyPr wrap="square" rtlCol="0">
            <a:spAutoFit/>
          </a:bodyPr>
          <a:lstStyle/>
          <a:p>
            <a:pPr algn="ctr"/>
            <a:r>
              <a:rPr lang="en-US" sz="2000" i="1" dirty="0" err="1" smtClean="0">
                <a:latin typeface="Euclid" pitchFamily="18" charset="0"/>
              </a:rPr>
              <a:t>Kolmogorov</a:t>
            </a:r>
            <a:r>
              <a:rPr lang="en-US" sz="2000" i="1" dirty="0" smtClean="0">
                <a:latin typeface="Euclid" pitchFamily="18" charset="0"/>
              </a:rPr>
              <a:t> Forward Equation</a:t>
            </a:r>
            <a:endParaRPr lang="en-US" sz="2000" i="1" dirty="0">
              <a:latin typeface="Euclid" pitchFamily="18" charset="0"/>
            </a:endParaRPr>
          </a:p>
        </p:txBody>
      </p:sp>
      <p:sp>
        <p:nvSpPr>
          <p:cNvPr id="32" name="TextBox 31"/>
          <p:cNvSpPr txBox="1"/>
          <p:nvPr/>
        </p:nvSpPr>
        <p:spPr>
          <a:xfrm>
            <a:off x="2905125" y="3810000"/>
            <a:ext cx="3095625" cy="400110"/>
          </a:xfrm>
          <a:prstGeom prst="rect">
            <a:avLst/>
          </a:prstGeom>
          <a:noFill/>
        </p:spPr>
        <p:txBody>
          <a:bodyPr wrap="square" rtlCol="0">
            <a:spAutoFit/>
          </a:bodyPr>
          <a:lstStyle/>
          <a:p>
            <a:pPr algn="ctr"/>
            <a:r>
              <a:rPr lang="en-US" sz="2000" i="1" dirty="0" smtClean="0">
                <a:latin typeface="Euclid" pitchFamily="18" charset="0"/>
              </a:rPr>
              <a:t>The </a:t>
            </a:r>
            <a:r>
              <a:rPr lang="en-US" sz="2000" i="1" dirty="0" err="1" smtClean="0">
                <a:latin typeface="Euclid" pitchFamily="18" charset="0"/>
              </a:rPr>
              <a:t>Dupire</a:t>
            </a:r>
            <a:r>
              <a:rPr lang="en-US" sz="2000" i="1" dirty="0" smtClean="0">
                <a:latin typeface="Euclid" pitchFamily="18" charset="0"/>
              </a:rPr>
              <a:t> Equation</a:t>
            </a:r>
            <a:endParaRPr lang="en-US" sz="2000" i="1" dirty="0">
              <a:latin typeface="Euclid" pitchFamily="18" charset="0"/>
            </a:endParaRPr>
          </a:p>
        </p:txBody>
      </p:sp>
      <p:sp>
        <p:nvSpPr>
          <p:cNvPr id="10" name="Rectangle 9"/>
          <p:cNvSpPr/>
          <p:nvPr/>
        </p:nvSpPr>
        <p:spPr>
          <a:xfrm>
            <a:off x="228600" y="1581150"/>
            <a:ext cx="4591050" cy="144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5" y="1781175"/>
            <a:ext cx="3124200" cy="144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86049" y="3800474"/>
            <a:ext cx="3457575" cy="2257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Reality</a:t>
            </a:r>
            <a:endParaRPr lang="en-US" dirty="0">
              <a:latin typeface="Euclid" pitchFamily="18" charset="0"/>
            </a:endParaRPr>
          </a:p>
        </p:txBody>
      </p:sp>
      <p:grpSp>
        <p:nvGrpSpPr>
          <p:cNvPr id="10" name="Group 9"/>
          <p:cNvGrpSpPr>
            <a:grpSpLocks noChangeAspect="1"/>
          </p:cNvGrpSpPr>
          <p:nvPr/>
        </p:nvGrpSpPr>
        <p:grpSpPr>
          <a:xfrm>
            <a:off x="2444266" y="3244125"/>
            <a:ext cx="4289909" cy="3087093"/>
            <a:chOff x="1076803" y="1643063"/>
            <a:chExt cx="6576535" cy="4732589"/>
          </a:xfrm>
        </p:grpSpPr>
        <p:pic>
          <p:nvPicPr>
            <p:cNvPr id="11" name="Picture 9"/>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490663" y="1643063"/>
              <a:ext cx="6162675" cy="4543425"/>
            </a:xfrm>
            <a:prstGeom prst="rect">
              <a:avLst/>
            </a:prstGeom>
            <a:noFill/>
            <a:ln w="9525">
              <a:noFill/>
              <a:miter lim="800000"/>
              <a:headEnd/>
              <a:tailEnd/>
            </a:ln>
          </p:spPr>
        </p:pic>
        <p:sp>
          <p:nvSpPr>
            <p:cNvPr id="12" name="TextBox 11"/>
            <p:cNvSpPr txBox="1"/>
            <p:nvPr/>
          </p:nvSpPr>
          <p:spPr>
            <a:xfrm>
              <a:off x="1076803" y="2895599"/>
              <a:ext cx="599596" cy="2222008"/>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13" name="TextBox 12"/>
            <p:cNvSpPr txBox="1"/>
            <p:nvPr/>
          </p:nvSpPr>
          <p:spPr>
            <a:xfrm>
              <a:off x="1857376" y="5657851"/>
              <a:ext cx="1822042" cy="479677"/>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14" name="TextBox 13"/>
            <p:cNvSpPr txBox="1"/>
            <p:nvPr/>
          </p:nvSpPr>
          <p:spPr>
            <a:xfrm>
              <a:off x="5467351" y="5895975"/>
              <a:ext cx="1861447" cy="479677"/>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grpSp>
      <p:sp>
        <p:nvSpPr>
          <p:cNvPr id="8" name="TextBox 7"/>
          <p:cNvSpPr txBox="1"/>
          <p:nvPr/>
        </p:nvSpPr>
        <p:spPr>
          <a:xfrm>
            <a:off x="1190625" y="2771775"/>
            <a:ext cx="6743700" cy="461665"/>
          </a:xfrm>
          <a:prstGeom prst="rect">
            <a:avLst/>
          </a:prstGeom>
          <a:noFill/>
        </p:spPr>
        <p:txBody>
          <a:bodyPr wrap="square" rtlCol="0">
            <a:spAutoFit/>
          </a:bodyPr>
          <a:lstStyle/>
          <a:p>
            <a:pPr algn="ctr"/>
            <a:r>
              <a:rPr lang="en-US" sz="2400" b="1" dirty="0" smtClean="0">
                <a:latin typeface="Euclid" pitchFamily="18" charset="0"/>
              </a:rPr>
              <a:t>1</a:t>
            </a:r>
            <a:r>
              <a:rPr lang="en-US" sz="2400" b="1" baseline="30000" dirty="0" smtClean="0">
                <a:latin typeface="Euclid" pitchFamily="18" charset="0"/>
              </a:rPr>
              <a:t>st</a:t>
            </a:r>
            <a:r>
              <a:rPr lang="en-US" sz="2400" b="1" dirty="0" smtClean="0">
                <a:latin typeface="Euclid" pitchFamily="18" charset="0"/>
              </a:rPr>
              <a:t> September 2006, Options on the S&amp;P 500</a:t>
            </a:r>
            <a:endParaRPr lang="en-US" sz="2400" b="1" dirty="0">
              <a:latin typeface="Eucli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7" name="TextBox 6"/>
          <p:cNvSpPr txBox="1"/>
          <p:nvPr/>
        </p:nvSpPr>
        <p:spPr>
          <a:xfrm>
            <a:off x="233680" y="3263900"/>
            <a:ext cx="8676640" cy="1384995"/>
          </a:xfrm>
          <a:prstGeom prst="rect">
            <a:avLst/>
          </a:prstGeom>
          <a:noFill/>
        </p:spPr>
        <p:txBody>
          <a:bodyPr wrap="square" rtlCol="0">
            <a:spAutoFit/>
          </a:bodyPr>
          <a:lstStyle/>
          <a:p>
            <a:pPr algn="ctr"/>
            <a:r>
              <a:rPr lang="en-US" sz="2800" dirty="0" smtClean="0">
                <a:latin typeface="Euclid" pitchFamily="18" charset="0"/>
              </a:rPr>
              <a:t>“</a:t>
            </a:r>
            <a:r>
              <a:rPr lang="en-US" sz="2800" i="1" dirty="0" smtClean="0">
                <a:latin typeface="Euclid" pitchFamily="18" charset="0"/>
              </a:rPr>
              <a:t>Arbitrage</a:t>
            </a:r>
            <a:r>
              <a:rPr lang="en-US" sz="2800" i="1" dirty="0" smtClean="0">
                <a:latin typeface="Euclid" pitchFamily="18" charset="0"/>
              </a:rPr>
              <a:t>-free Approximation of Call Price Surfaces and Input Data Risk</a:t>
            </a:r>
            <a:r>
              <a:rPr lang="en-US" sz="2800" dirty="0" smtClean="0">
                <a:latin typeface="Euclid" pitchFamily="18" charset="0"/>
              </a:rPr>
              <a:t>”, Glaser and  </a:t>
            </a:r>
            <a:r>
              <a:rPr lang="en-US" sz="2800" dirty="0" err="1" smtClean="0">
                <a:latin typeface="Euclid" pitchFamily="18" charset="0"/>
              </a:rPr>
              <a:t>Heider</a:t>
            </a:r>
            <a:r>
              <a:rPr lang="en-US" sz="2800" dirty="0" smtClean="0">
                <a:latin typeface="Euclid" pitchFamily="18" charset="0"/>
              </a:rPr>
              <a:t>, </a:t>
            </a:r>
            <a:r>
              <a:rPr lang="en-US" sz="2800" dirty="0" smtClean="0">
                <a:latin typeface="Euclid" pitchFamily="18" charset="0"/>
              </a:rPr>
              <a:t>March </a:t>
            </a:r>
            <a:r>
              <a:rPr lang="en-US" sz="2800" dirty="0" smtClean="0">
                <a:latin typeface="Euclid" pitchFamily="18" charset="0"/>
              </a:rPr>
              <a:t>2010</a:t>
            </a:r>
            <a:endParaRPr lang="en-US" sz="2800" dirty="0">
              <a:latin typeface="Eucli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77155" name="Picture 3"/>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728788" y="1700213"/>
            <a:ext cx="5705475" cy="4276725"/>
          </a:xfrm>
          <a:prstGeom prst="rect">
            <a:avLst/>
          </a:prstGeom>
          <a:noFill/>
          <a:ln w="9525">
            <a:noFill/>
            <a:miter lim="800000"/>
            <a:headEnd/>
            <a:tailEnd/>
          </a:ln>
        </p:spPr>
      </p:pic>
      <p:sp>
        <p:nvSpPr>
          <p:cNvPr id="8" name="TextBox 7"/>
          <p:cNvSpPr txBox="1"/>
          <p:nvPr/>
        </p:nvSpPr>
        <p:spPr>
          <a:xfrm>
            <a:off x="247650" y="1552575"/>
            <a:ext cx="2695575" cy="369332"/>
          </a:xfrm>
          <a:prstGeom prst="rect">
            <a:avLst/>
          </a:prstGeom>
          <a:noFill/>
        </p:spPr>
        <p:txBody>
          <a:bodyPr wrap="square" rtlCol="0">
            <a:spAutoFit/>
          </a:bodyPr>
          <a:lstStyle/>
          <a:p>
            <a:r>
              <a:rPr lang="en-US" dirty="0" smtClean="0">
                <a:latin typeface="Euclid" pitchFamily="18" charset="0"/>
              </a:rPr>
              <a:t>1</a:t>
            </a:r>
            <a:r>
              <a:rPr lang="en-US" baseline="30000" dirty="0" smtClean="0">
                <a:latin typeface="Euclid" pitchFamily="18" charset="0"/>
              </a:rPr>
              <a:t>st</a:t>
            </a:r>
            <a:r>
              <a:rPr lang="en-US" dirty="0" smtClean="0">
                <a:latin typeface="Euclid" pitchFamily="18" charset="0"/>
              </a:rPr>
              <a:t> September 2006, calls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78178" name="Picture 2"/>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738313" y="1709738"/>
            <a:ext cx="5705475"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79203" name="Picture 3"/>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762125" y="1700213"/>
            <a:ext cx="5695950"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80227" name="Picture 3"/>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743075" y="1685925"/>
            <a:ext cx="57150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What is a Bubble?</a:t>
            </a:r>
            <a:endParaRPr lang="en-US" dirty="0">
              <a:latin typeface="Euclid" pitchFamily="18" charset="0"/>
            </a:endParaRPr>
          </a:p>
        </p:txBody>
      </p:sp>
      <p:sp>
        <p:nvSpPr>
          <p:cNvPr id="13" name="TextBox 12"/>
          <p:cNvSpPr txBox="1"/>
          <p:nvPr/>
        </p:nvSpPr>
        <p:spPr>
          <a:xfrm>
            <a:off x="481013" y="4562475"/>
            <a:ext cx="8181975" cy="1384995"/>
          </a:xfrm>
          <a:prstGeom prst="rect">
            <a:avLst/>
          </a:prstGeom>
          <a:noFill/>
        </p:spPr>
        <p:txBody>
          <a:bodyPr wrap="square" rtlCol="0">
            <a:spAutoFit/>
          </a:bodyPr>
          <a:lstStyle/>
          <a:p>
            <a:pPr algn="just"/>
            <a:r>
              <a:rPr lang="en-US" sz="2800" dirty="0" smtClean="0">
                <a:latin typeface="Euclid" pitchFamily="18" charset="0"/>
              </a:rPr>
              <a:t>Bubbles are often associated with a large increase in the asset price followed by a collapse when the bubble “bursts”.</a:t>
            </a:r>
            <a:endParaRPr lang="en-US" sz="2800" dirty="0">
              <a:latin typeface="Euclid" pitchFamily="18" charset="0"/>
            </a:endParaRPr>
          </a:p>
        </p:txBody>
      </p:sp>
      <p:sp>
        <p:nvSpPr>
          <p:cNvPr id="5" name="TextBox 4"/>
          <p:cNvSpPr txBox="1"/>
          <p:nvPr/>
        </p:nvSpPr>
        <p:spPr>
          <a:xfrm>
            <a:off x="481013" y="1857375"/>
            <a:ext cx="8181975" cy="2246769"/>
          </a:xfrm>
          <a:prstGeom prst="rect">
            <a:avLst/>
          </a:prstGeom>
          <a:noFill/>
        </p:spPr>
        <p:txBody>
          <a:bodyPr wrap="square" rtlCol="0">
            <a:spAutoFit/>
          </a:bodyPr>
          <a:lstStyle/>
          <a:p>
            <a:pPr algn="just"/>
            <a:r>
              <a:rPr lang="en-US" sz="2800" dirty="0" smtClean="0">
                <a:latin typeface="Euclid" pitchFamily="18" charset="0"/>
              </a:rPr>
              <a:t>In the context of financial markets, bubbles refer to asset prices that exceed the asset's fundamental, intrinsic value possibly because those that own the asset believe that they can sell the asset at a higher price in the future.</a:t>
            </a:r>
            <a:endParaRPr lang="en-US" sz="2800" dirty="0">
              <a:latin typeface="Euclid"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81251" name="Picture 3"/>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776413" y="1709738"/>
            <a:ext cx="5667375"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82274" name="Picture 2"/>
          <p:cNvPicPr>
            <a:picLocks noChangeAspect="1" noChangeArrowheads="1"/>
          </p:cNvPicPr>
          <p:nvPr/>
        </p:nvPicPr>
        <p:blipFill>
          <a:blip r:embed="rId4" cstate="print">
            <a:clrChange>
              <a:clrFrom>
                <a:srgbClr val="CCCCCC"/>
              </a:clrFrom>
              <a:clrTo>
                <a:srgbClr val="CCCCCC">
                  <a:alpha val="0"/>
                </a:srgbClr>
              </a:clrTo>
            </a:clrChange>
          </a:blip>
          <a:srcRect/>
          <a:stretch>
            <a:fillRect/>
          </a:stretch>
        </p:blipFill>
        <p:spPr bwMode="auto">
          <a:xfrm>
            <a:off x="1800225" y="1671638"/>
            <a:ext cx="5619750" cy="4314825"/>
          </a:xfrm>
          <a:prstGeom prst="rect">
            <a:avLst/>
          </a:prstGeom>
          <a:noFill/>
          <a:ln w="9525">
            <a:noFill/>
            <a:miter lim="800000"/>
            <a:headEnd/>
            <a:tailEnd/>
          </a:ln>
        </p:spPr>
      </p:pic>
      <p:graphicFrame>
        <p:nvGraphicFramePr>
          <p:cNvPr id="182275" name="Object 3"/>
          <p:cNvGraphicFramePr>
            <a:graphicFrameLocks noChangeAspect="1"/>
          </p:cNvGraphicFramePr>
          <p:nvPr/>
        </p:nvGraphicFramePr>
        <p:xfrm>
          <a:off x="4857750" y="1581150"/>
          <a:ext cx="3956073" cy="596900"/>
        </p:xfrm>
        <a:graphic>
          <a:graphicData uri="http://schemas.openxmlformats.org/presentationml/2006/ole">
            <p:oleObj spid="_x0000_s182275" name="Equation" r:id="rId5" imgW="2108160" imgH="31716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77155" name="Picture 3"/>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728788" y="1700213"/>
            <a:ext cx="5705475" cy="4276725"/>
          </a:xfrm>
          <a:prstGeom prst="rect">
            <a:avLst/>
          </a:prstGeom>
          <a:noFill/>
          <a:ln w="9525">
            <a:noFill/>
            <a:miter lim="800000"/>
            <a:headEnd/>
            <a:tailEnd/>
          </a:ln>
        </p:spPr>
      </p:pic>
      <p:sp>
        <p:nvSpPr>
          <p:cNvPr id="7" name="TextBox 6"/>
          <p:cNvSpPr txBox="1"/>
          <p:nvPr/>
        </p:nvSpPr>
        <p:spPr>
          <a:xfrm>
            <a:off x="247650" y="1552575"/>
            <a:ext cx="2695575" cy="369332"/>
          </a:xfrm>
          <a:prstGeom prst="rect">
            <a:avLst/>
          </a:prstGeom>
          <a:noFill/>
        </p:spPr>
        <p:txBody>
          <a:bodyPr wrap="square" rtlCol="0">
            <a:spAutoFit/>
          </a:bodyPr>
          <a:lstStyle/>
          <a:p>
            <a:r>
              <a:rPr lang="en-US" dirty="0" smtClean="0">
                <a:latin typeface="Euclid" pitchFamily="18" charset="0"/>
              </a:rPr>
              <a:t>1</a:t>
            </a:r>
            <a:r>
              <a:rPr lang="en-US" baseline="30000" dirty="0" smtClean="0">
                <a:latin typeface="Euclid" pitchFamily="18" charset="0"/>
              </a:rPr>
              <a:t>st</a:t>
            </a:r>
            <a:r>
              <a:rPr lang="en-US" dirty="0" smtClean="0">
                <a:latin typeface="Euclid" pitchFamily="18" charset="0"/>
              </a:rPr>
              <a:t> September 2006, calls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Local Least Squares</a:t>
            </a:r>
            <a:endParaRPr lang="en-US" dirty="0">
              <a:latin typeface="Euclid" pitchFamily="18" charset="0"/>
            </a:endParaRPr>
          </a:p>
        </p:txBody>
      </p:sp>
      <p:sp>
        <p:nvSpPr>
          <p:cNvPr id="19" name="TextBox 18"/>
          <p:cNvSpPr txBox="1"/>
          <p:nvPr/>
        </p:nvSpPr>
        <p:spPr>
          <a:xfrm>
            <a:off x="1357610" y="3105150"/>
            <a:ext cx="461665" cy="1409700"/>
          </a:xfrm>
          <a:prstGeom prst="rect">
            <a:avLst/>
          </a:prstGeom>
          <a:noFill/>
        </p:spPr>
        <p:txBody>
          <a:bodyPr vert="vert" wrap="square" rtlCol="0">
            <a:spAutoFit/>
          </a:bodyPr>
          <a:lstStyle/>
          <a:p>
            <a:r>
              <a:rPr lang="en-US" dirty="0" smtClean="0">
                <a:latin typeface="Euclid" pitchFamily="18" charset="0"/>
              </a:rPr>
              <a:t>Option price</a:t>
            </a:r>
            <a:endParaRPr lang="en-US" dirty="0">
              <a:latin typeface="Euclid" pitchFamily="18" charset="0"/>
            </a:endParaRPr>
          </a:p>
        </p:txBody>
      </p:sp>
      <p:sp>
        <p:nvSpPr>
          <p:cNvPr id="20" name="TextBox 19"/>
          <p:cNvSpPr txBox="1"/>
          <p:nvPr/>
        </p:nvSpPr>
        <p:spPr>
          <a:xfrm>
            <a:off x="6581776" y="5505450"/>
            <a:ext cx="1171574" cy="369332"/>
          </a:xfrm>
          <a:prstGeom prst="rect">
            <a:avLst/>
          </a:prstGeom>
          <a:noFill/>
        </p:spPr>
        <p:txBody>
          <a:bodyPr vert="horz" wrap="square" rtlCol="0">
            <a:spAutoFit/>
          </a:bodyPr>
          <a:lstStyle/>
          <a:p>
            <a:r>
              <a:rPr lang="en-US" dirty="0" smtClean="0">
                <a:latin typeface="Euclid" pitchFamily="18" charset="0"/>
              </a:rPr>
              <a:t>Maturity</a:t>
            </a:r>
            <a:endParaRPr lang="en-US" dirty="0">
              <a:latin typeface="Euclid" pitchFamily="18" charset="0"/>
            </a:endParaRPr>
          </a:p>
        </p:txBody>
      </p:sp>
      <p:sp>
        <p:nvSpPr>
          <p:cNvPr id="21" name="TextBox 20"/>
          <p:cNvSpPr txBox="1"/>
          <p:nvPr/>
        </p:nvSpPr>
        <p:spPr>
          <a:xfrm>
            <a:off x="3514726" y="5857875"/>
            <a:ext cx="866774" cy="369332"/>
          </a:xfrm>
          <a:prstGeom prst="rect">
            <a:avLst/>
          </a:prstGeom>
          <a:noFill/>
        </p:spPr>
        <p:txBody>
          <a:bodyPr vert="horz" wrap="square" rtlCol="0">
            <a:spAutoFit/>
          </a:bodyPr>
          <a:lstStyle/>
          <a:p>
            <a:r>
              <a:rPr lang="en-US" dirty="0" smtClean="0">
                <a:latin typeface="Euclid" pitchFamily="18" charset="0"/>
              </a:rPr>
              <a:t>Strike</a:t>
            </a:r>
            <a:endParaRPr lang="en-US" dirty="0">
              <a:latin typeface="Euclid" pitchFamily="18" charset="0"/>
            </a:endParaRPr>
          </a:p>
        </p:txBody>
      </p:sp>
      <p:pic>
        <p:nvPicPr>
          <p:cNvPr id="184322" name="Picture 2"/>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762125" y="1704975"/>
            <a:ext cx="5695950" cy="4229100"/>
          </a:xfrm>
          <a:prstGeom prst="rect">
            <a:avLst/>
          </a:prstGeom>
          <a:noFill/>
          <a:ln w="9525">
            <a:noFill/>
            <a:miter lim="800000"/>
            <a:headEnd/>
            <a:tailEnd/>
          </a:ln>
        </p:spPr>
      </p:pic>
      <p:sp>
        <p:nvSpPr>
          <p:cNvPr id="7" name="TextBox 6"/>
          <p:cNvSpPr txBox="1"/>
          <p:nvPr/>
        </p:nvSpPr>
        <p:spPr>
          <a:xfrm>
            <a:off x="247650" y="1552575"/>
            <a:ext cx="2695575" cy="369332"/>
          </a:xfrm>
          <a:prstGeom prst="rect">
            <a:avLst/>
          </a:prstGeom>
          <a:noFill/>
        </p:spPr>
        <p:txBody>
          <a:bodyPr wrap="square" rtlCol="0">
            <a:spAutoFit/>
          </a:bodyPr>
          <a:lstStyle/>
          <a:p>
            <a:r>
              <a:rPr lang="en-US" dirty="0" smtClean="0">
                <a:latin typeface="Euclid" pitchFamily="18" charset="0"/>
              </a:rPr>
              <a:t>1</a:t>
            </a:r>
            <a:r>
              <a:rPr lang="en-US" baseline="30000" dirty="0" smtClean="0">
                <a:latin typeface="Euclid" pitchFamily="18" charset="0"/>
              </a:rPr>
              <a:t>st</a:t>
            </a:r>
            <a:r>
              <a:rPr lang="en-US" dirty="0" smtClean="0">
                <a:latin typeface="Euclid" pitchFamily="18" charset="0"/>
              </a:rPr>
              <a:t> September 2006, calls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1"/>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543050" y="1781175"/>
            <a:ext cx="5924550" cy="4267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Euclid" pitchFamily="18" charset="0"/>
              </a:rPr>
              <a:t>The Local Volatility</a:t>
            </a:r>
            <a:endParaRPr lang="en-US" dirty="0">
              <a:latin typeface="Euclid" pitchFamily="18" charset="0"/>
            </a:endParaRPr>
          </a:p>
        </p:txBody>
      </p:sp>
      <p:sp>
        <p:nvSpPr>
          <p:cNvPr id="8" name="TextBox 7"/>
          <p:cNvSpPr txBox="1"/>
          <p:nvPr/>
        </p:nvSpPr>
        <p:spPr>
          <a:xfrm>
            <a:off x="1195685" y="3543300"/>
            <a:ext cx="461665" cy="1181100"/>
          </a:xfrm>
          <a:prstGeom prst="rect">
            <a:avLst/>
          </a:prstGeom>
          <a:noFill/>
        </p:spPr>
        <p:txBody>
          <a:bodyPr vert="vert" wrap="square" rtlCol="0">
            <a:spAutoFit/>
          </a:bodyPr>
          <a:lstStyle/>
          <a:p>
            <a:r>
              <a:rPr lang="en-US" dirty="0" smtClean="0">
                <a:latin typeface="Euclid" pitchFamily="18" charset="0"/>
                <a:sym typeface="Euclid Symbol"/>
              </a:rPr>
              <a:t></a:t>
            </a:r>
            <a:r>
              <a:rPr lang="en-US" baseline="30000" dirty="0" smtClean="0">
                <a:latin typeface="Euclid" pitchFamily="18" charset="0"/>
                <a:sym typeface="Euclid Symbol"/>
              </a:rPr>
              <a:t>2</a:t>
            </a:r>
            <a:r>
              <a:rPr lang="en-US" dirty="0" smtClean="0">
                <a:latin typeface="Euclid" pitchFamily="18" charset="0"/>
                <a:sym typeface="Euclid Symbol"/>
              </a:rPr>
              <a:t>(</a:t>
            </a:r>
            <a:r>
              <a:rPr lang="en-US" i="1" dirty="0" smtClean="0">
                <a:latin typeface="Euclid" pitchFamily="18" charset="0"/>
                <a:sym typeface="Euclid Symbol"/>
              </a:rPr>
              <a:t>K</a:t>
            </a:r>
            <a:r>
              <a:rPr lang="en-US" dirty="0" smtClean="0">
                <a:latin typeface="Euclid" pitchFamily="18" charset="0"/>
                <a:sym typeface="Euclid Symbol"/>
              </a:rPr>
              <a:t>,</a:t>
            </a:r>
            <a:r>
              <a:rPr lang="en-US" i="1" dirty="0" smtClean="0">
                <a:latin typeface="Euclid" pitchFamily="18" charset="0"/>
                <a:sym typeface="Euclid Symbol"/>
              </a:rPr>
              <a:t>T</a:t>
            </a:r>
            <a:r>
              <a:rPr lang="en-US" dirty="0" smtClean="0">
                <a:latin typeface="Euclid" pitchFamily="18" charset="0"/>
                <a:sym typeface="Euclid Symbol"/>
              </a:rPr>
              <a:t>)</a:t>
            </a:r>
            <a:endParaRPr lang="en-US" dirty="0">
              <a:latin typeface="Euclid" pitchFamily="18" charset="0"/>
            </a:endParaRPr>
          </a:p>
        </p:txBody>
      </p:sp>
      <p:sp>
        <p:nvSpPr>
          <p:cNvPr id="9" name="TextBox 8"/>
          <p:cNvSpPr txBox="1"/>
          <p:nvPr/>
        </p:nvSpPr>
        <p:spPr>
          <a:xfrm>
            <a:off x="3348335" y="5829300"/>
            <a:ext cx="461665" cy="369332"/>
          </a:xfrm>
          <a:prstGeom prst="rect">
            <a:avLst/>
          </a:prstGeom>
          <a:noFill/>
        </p:spPr>
        <p:txBody>
          <a:bodyPr vert="horz" wrap="square" rtlCol="0">
            <a:spAutoFit/>
          </a:bodyPr>
          <a:lstStyle/>
          <a:p>
            <a:r>
              <a:rPr lang="en-US" i="1" dirty="0" smtClean="0">
                <a:latin typeface="Euclid" pitchFamily="18" charset="0"/>
                <a:sym typeface="Euclid Symbol"/>
              </a:rPr>
              <a:t>K</a:t>
            </a:r>
            <a:endParaRPr lang="en-US" i="1" dirty="0">
              <a:latin typeface="Euclid" pitchFamily="18" charset="0"/>
            </a:endParaRPr>
          </a:p>
        </p:txBody>
      </p:sp>
      <p:sp>
        <p:nvSpPr>
          <p:cNvPr id="10" name="TextBox 9"/>
          <p:cNvSpPr txBox="1"/>
          <p:nvPr/>
        </p:nvSpPr>
        <p:spPr>
          <a:xfrm>
            <a:off x="6710660" y="5400675"/>
            <a:ext cx="461665" cy="369332"/>
          </a:xfrm>
          <a:prstGeom prst="rect">
            <a:avLst/>
          </a:prstGeom>
          <a:noFill/>
        </p:spPr>
        <p:txBody>
          <a:bodyPr vert="horz" wrap="square" rtlCol="0">
            <a:spAutoFit/>
          </a:bodyPr>
          <a:lstStyle/>
          <a:p>
            <a:r>
              <a:rPr lang="en-US" i="1" dirty="0" smtClean="0">
                <a:latin typeface="Euclid" pitchFamily="18" charset="0"/>
                <a:sym typeface="Euclid Symbol"/>
              </a:rPr>
              <a:t>T</a:t>
            </a:r>
            <a:endParaRPr lang="en-US" i="1" dirty="0">
              <a:latin typeface="Euclid" pitchFamily="18" charset="0"/>
            </a:endParaRPr>
          </a:p>
        </p:txBody>
      </p:sp>
      <p:sp>
        <p:nvSpPr>
          <p:cNvPr id="12" name="TextBox 11"/>
          <p:cNvSpPr txBox="1"/>
          <p:nvPr/>
        </p:nvSpPr>
        <p:spPr>
          <a:xfrm>
            <a:off x="247650" y="1552575"/>
            <a:ext cx="2695575" cy="369332"/>
          </a:xfrm>
          <a:prstGeom prst="rect">
            <a:avLst/>
          </a:prstGeom>
          <a:noFill/>
        </p:spPr>
        <p:txBody>
          <a:bodyPr wrap="square" rtlCol="0">
            <a:spAutoFit/>
          </a:bodyPr>
          <a:lstStyle/>
          <a:p>
            <a:r>
              <a:rPr lang="en-US" dirty="0" smtClean="0">
                <a:latin typeface="Euclid" pitchFamily="18" charset="0"/>
              </a:rPr>
              <a:t>1</a:t>
            </a:r>
            <a:r>
              <a:rPr lang="en-US" baseline="30000" dirty="0" smtClean="0">
                <a:latin typeface="Euclid" pitchFamily="18" charset="0"/>
              </a:rPr>
              <a:t>st</a:t>
            </a:r>
            <a:r>
              <a:rPr lang="en-US" dirty="0" smtClean="0">
                <a:latin typeface="Euclid" pitchFamily="18" charset="0"/>
              </a:rPr>
              <a:t> March 2004, calls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1"/>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666875" y="1938338"/>
            <a:ext cx="6000750" cy="42767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Euclid" pitchFamily="18" charset="0"/>
              </a:rPr>
              <a:t>The Local Volatility</a:t>
            </a:r>
            <a:endParaRPr lang="en-US" dirty="0">
              <a:latin typeface="Euclid" pitchFamily="18" charset="0"/>
            </a:endParaRPr>
          </a:p>
        </p:txBody>
      </p:sp>
      <p:sp>
        <p:nvSpPr>
          <p:cNvPr id="8" name="TextBox 7"/>
          <p:cNvSpPr txBox="1"/>
          <p:nvPr/>
        </p:nvSpPr>
        <p:spPr>
          <a:xfrm>
            <a:off x="1329035" y="3362324"/>
            <a:ext cx="461665" cy="942975"/>
          </a:xfrm>
          <a:prstGeom prst="rect">
            <a:avLst/>
          </a:prstGeom>
          <a:noFill/>
        </p:spPr>
        <p:txBody>
          <a:bodyPr vert="vert" wrap="square" rtlCol="0">
            <a:spAutoFit/>
          </a:bodyPr>
          <a:lstStyle/>
          <a:p>
            <a:r>
              <a:rPr lang="en-US" dirty="0" smtClean="0">
                <a:latin typeface="Euclid" pitchFamily="18" charset="0"/>
                <a:sym typeface="Euclid Symbol"/>
              </a:rPr>
              <a:t></a:t>
            </a:r>
            <a:r>
              <a:rPr lang="en-US" baseline="30000" dirty="0" smtClean="0">
                <a:latin typeface="Euclid" pitchFamily="18" charset="0"/>
                <a:sym typeface="Euclid Symbol"/>
              </a:rPr>
              <a:t>2</a:t>
            </a:r>
            <a:r>
              <a:rPr lang="en-US" dirty="0" smtClean="0">
                <a:latin typeface="Euclid" pitchFamily="18" charset="0"/>
                <a:sym typeface="Euclid Symbol"/>
              </a:rPr>
              <a:t>(</a:t>
            </a:r>
            <a:r>
              <a:rPr lang="en-US" i="1" dirty="0" smtClean="0">
                <a:latin typeface="Euclid" pitchFamily="18" charset="0"/>
                <a:sym typeface="Euclid Symbol"/>
              </a:rPr>
              <a:t>K</a:t>
            </a:r>
            <a:r>
              <a:rPr lang="en-US" dirty="0" smtClean="0">
                <a:latin typeface="Euclid" pitchFamily="18" charset="0"/>
                <a:sym typeface="Euclid Symbol"/>
              </a:rPr>
              <a:t>,</a:t>
            </a:r>
            <a:r>
              <a:rPr lang="en-US" i="1" dirty="0" smtClean="0">
                <a:latin typeface="Euclid" pitchFamily="18" charset="0"/>
                <a:sym typeface="Euclid Symbol"/>
              </a:rPr>
              <a:t>T</a:t>
            </a:r>
            <a:r>
              <a:rPr lang="en-US" dirty="0" smtClean="0">
                <a:latin typeface="Euclid" pitchFamily="18" charset="0"/>
                <a:sym typeface="Euclid Symbol"/>
              </a:rPr>
              <a:t>)</a:t>
            </a:r>
            <a:endParaRPr lang="en-US" dirty="0">
              <a:latin typeface="Euclid" pitchFamily="18" charset="0"/>
            </a:endParaRPr>
          </a:p>
        </p:txBody>
      </p:sp>
      <p:sp>
        <p:nvSpPr>
          <p:cNvPr id="9" name="TextBox 8"/>
          <p:cNvSpPr txBox="1"/>
          <p:nvPr/>
        </p:nvSpPr>
        <p:spPr>
          <a:xfrm>
            <a:off x="6072485" y="5762625"/>
            <a:ext cx="461665" cy="369332"/>
          </a:xfrm>
          <a:prstGeom prst="rect">
            <a:avLst/>
          </a:prstGeom>
          <a:noFill/>
        </p:spPr>
        <p:txBody>
          <a:bodyPr vert="horz" wrap="square" rtlCol="0">
            <a:spAutoFit/>
          </a:bodyPr>
          <a:lstStyle/>
          <a:p>
            <a:r>
              <a:rPr lang="en-US" i="1" dirty="0" smtClean="0">
                <a:latin typeface="Euclid" pitchFamily="18" charset="0"/>
                <a:sym typeface="Euclid Symbol"/>
              </a:rPr>
              <a:t>K</a:t>
            </a:r>
            <a:endParaRPr lang="en-US" i="1" dirty="0">
              <a:latin typeface="Euclid" pitchFamily="18" charset="0"/>
            </a:endParaRPr>
          </a:p>
        </p:txBody>
      </p:sp>
      <p:sp>
        <p:nvSpPr>
          <p:cNvPr id="10" name="TextBox 9"/>
          <p:cNvSpPr txBox="1"/>
          <p:nvPr/>
        </p:nvSpPr>
        <p:spPr>
          <a:xfrm>
            <a:off x="2443460" y="5629275"/>
            <a:ext cx="461665" cy="369332"/>
          </a:xfrm>
          <a:prstGeom prst="rect">
            <a:avLst/>
          </a:prstGeom>
          <a:noFill/>
        </p:spPr>
        <p:txBody>
          <a:bodyPr vert="horz" wrap="square" rtlCol="0">
            <a:spAutoFit/>
          </a:bodyPr>
          <a:lstStyle/>
          <a:p>
            <a:r>
              <a:rPr lang="en-US" i="1" dirty="0" smtClean="0">
                <a:latin typeface="Euclid" pitchFamily="18" charset="0"/>
                <a:sym typeface="Euclid Symbol"/>
              </a:rPr>
              <a:t>T</a:t>
            </a:r>
            <a:endParaRPr lang="en-US" i="1" dirty="0">
              <a:latin typeface="Euclid" pitchFamily="18" charset="0"/>
            </a:endParaRPr>
          </a:p>
        </p:txBody>
      </p:sp>
      <p:sp>
        <p:nvSpPr>
          <p:cNvPr id="12" name="TextBox 11"/>
          <p:cNvSpPr txBox="1"/>
          <p:nvPr/>
        </p:nvSpPr>
        <p:spPr>
          <a:xfrm>
            <a:off x="247650" y="1552575"/>
            <a:ext cx="2695575" cy="369332"/>
          </a:xfrm>
          <a:prstGeom prst="rect">
            <a:avLst/>
          </a:prstGeom>
          <a:noFill/>
        </p:spPr>
        <p:txBody>
          <a:bodyPr wrap="square" rtlCol="0">
            <a:spAutoFit/>
          </a:bodyPr>
          <a:lstStyle/>
          <a:p>
            <a:r>
              <a:rPr lang="en-US" dirty="0" smtClean="0">
                <a:latin typeface="Euclid" pitchFamily="18" charset="0"/>
              </a:rPr>
              <a:t>2</a:t>
            </a:r>
            <a:r>
              <a:rPr lang="en-US" baseline="30000" dirty="0" smtClean="0">
                <a:latin typeface="Euclid" pitchFamily="18" charset="0"/>
              </a:rPr>
              <a:t>nd</a:t>
            </a:r>
            <a:r>
              <a:rPr lang="en-US" dirty="0" smtClean="0">
                <a:latin typeface="Euclid" pitchFamily="18" charset="0"/>
              </a:rPr>
              <a:t> July 2007, calls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clrChange>
              <a:clrFrom>
                <a:srgbClr val="CCCCCC"/>
              </a:clrFrom>
              <a:clrTo>
                <a:srgbClr val="CCCCCC">
                  <a:alpha val="0"/>
                </a:srgbClr>
              </a:clrTo>
            </a:clrChange>
          </a:blip>
          <a:srcRect/>
          <a:stretch>
            <a:fillRect/>
          </a:stretch>
        </p:blipFill>
        <p:spPr bwMode="auto">
          <a:xfrm>
            <a:off x="1657350" y="1766888"/>
            <a:ext cx="5943600" cy="44100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Euclid" pitchFamily="18" charset="0"/>
              </a:rPr>
              <a:t>The Local Volatility</a:t>
            </a:r>
            <a:endParaRPr lang="en-US" dirty="0">
              <a:latin typeface="Euclid" pitchFamily="18" charset="0"/>
            </a:endParaRPr>
          </a:p>
        </p:txBody>
      </p:sp>
      <p:sp>
        <p:nvSpPr>
          <p:cNvPr id="8" name="TextBox 7"/>
          <p:cNvSpPr txBox="1"/>
          <p:nvPr/>
        </p:nvSpPr>
        <p:spPr>
          <a:xfrm>
            <a:off x="1205210" y="3181350"/>
            <a:ext cx="461665" cy="1162050"/>
          </a:xfrm>
          <a:prstGeom prst="rect">
            <a:avLst/>
          </a:prstGeom>
          <a:noFill/>
        </p:spPr>
        <p:txBody>
          <a:bodyPr vert="vert" wrap="square" rtlCol="0">
            <a:spAutoFit/>
          </a:bodyPr>
          <a:lstStyle/>
          <a:p>
            <a:r>
              <a:rPr lang="en-US" dirty="0" smtClean="0">
                <a:latin typeface="Euclid" pitchFamily="18" charset="0"/>
                <a:sym typeface="Euclid Symbol"/>
              </a:rPr>
              <a:t></a:t>
            </a:r>
            <a:r>
              <a:rPr lang="en-US" baseline="30000" dirty="0" smtClean="0">
                <a:latin typeface="Euclid" pitchFamily="18" charset="0"/>
                <a:sym typeface="Euclid Symbol"/>
              </a:rPr>
              <a:t>2</a:t>
            </a:r>
            <a:r>
              <a:rPr lang="en-US" dirty="0" smtClean="0">
                <a:latin typeface="Euclid" pitchFamily="18" charset="0"/>
                <a:sym typeface="Euclid Symbol"/>
              </a:rPr>
              <a:t>(</a:t>
            </a:r>
            <a:r>
              <a:rPr lang="en-US" i="1" dirty="0" smtClean="0">
                <a:latin typeface="Euclid" pitchFamily="18" charset="0"/>
                <a:sym typeface="Euclid Symbol"/>
              </a:rPr>
              <a:t>K</a:t>
            </a:r>
            <a:r>
              <a:rPr lang="en-US" dirty="0" smtClean="0">
                <a:latin typeface="Euclid" pitchFamily="18" charset="0"/>
                <a:sym typeface="Euclid Symbol"/>
              </a:rPr>
              <a:t>,</a:t>
            </a:r>
            <a:r>
              <a:rPr lang="en-US" i="1" dirty="0" smtClean="0">
                <a:latin typeface="Euclid" pitchFamily="18" charset="0"/>
                <a:sym typeface="Euclid Symbol"/>
              </a:rPr>
              <a:t>T</a:t>
            </a:r>
            <a:r>
              <a:rPr lang="en-US" dirty="0" smtClean="0">
                <a:latin typeface="Euclid" pitchFamily="18" charset="0"/>
                <a:sym typeface="Euclid Symbol"/>
              </a:rPr>
              <a:t>)</a:t>
            </a:r>
            <a:endParaRPr lang="en-US" dirty="0">
              <a:latin typeface="Euclid" pitchFamily="18" charset="0"/>
            </a:endParaRPr>
          </a:p>
        </p:txBody>
      </p:sp>
      <p:sp>
        <p:nvSpPr>
          <p:cNvPr id="9" name="TextBox 8"/>
          <p:cNvSpPr txBox="1"/>
          <p:nvPr/>
        </p:nvSpPr>
        <p:spPr>
          <a:xfrm>
            <a:off x="5853410" y="5743575"/>
            <a:ext cx="461665" cy="369332"/>
          </a:xfrm>
          <a:prstGeom prst="rect">
            <a:avLst/>
          </a:prstGeom>
          <a:noFill/>
        </p:spPr>
        <p:txBody>
          <a:bodyPr vert="horz" wrap="square" rtlCol="0">
            <a:spAutoFit/>
          </a:bodyPr>
          <a:lstStyle/>
          <a:p>
            <a:r>
              <a:rPr lang="en-US" i="1" dirty="0" smtClean="0">
                <a:latin typeface="Euclid" pitchFamily="18" charset="0"/>
                <a:sym typeface="Euclid Symbol"/>
              </a:rPr>
              <a:t>K</a:t>
            </a:r>
            <a:endParaRPr lang="en-US" i="1" dirty="0">
              <a:latin typeface="Euclid" pitchFamily="18" charset="0"/>
            </a:endParaRPr>
          </a:p>
        </p:txBody>
      </p:sp>
      <p:sp>
        <p:nvSpPr>
          <p:cNvPr id="10" name="TextBox 9"/>
          <p:cNvSpPr txBox="1"/>
          <p:nvPr/>
        </p:nvSpPr>
        <p:spPr>
          <a:xfrm>
            <a:off x="2357735" y="5572125"/>
            <a:ext cx="461665" cy="369332"/>
          </a:xfrm>
          <a:prstGeom prst="rect">
            <a:avLst/>
          </a:prstGeom>
          <a:noFill/>
        </p:spPr>
        <p:txBody>
          <a:bodyPr vert="horz" wrap="square" rtlCol="0">
            <a:spAutoFit/>
          </a:bodyPr>
          <a:lstStyle/>
          <a:p>
            <a:r>
              <a:rPr lang="en-US" i="1" dirty="0" smtClean="0">
                <a:latin typeface="Euclid" pitchFamily="18" charset="0"/>
                <a:sym typeface="Euclid Symbol"/>
              </a:rPr>
              <a:t>T</a:t>
            </a:r>
            <a:endParaRPr lang="en-US" i="1" dirty="0">
              <a:latin typeface="Euclid" pitchFamily="18" charset="0"/>
            </a:endParaRPr>
          </a:p>
        </p:txBody>
      </p:sp>
      <p:sp>
        <p:nvSpPr>
          <p:cNvPr id="12" name="TextBox 11"/>
          <p:cNvSpPr txBox="1"/>
          <p:nvPr/>
        </p:nvSpPr>
        <p:spPr>
          <a:xfrm>
            <a:off x="247650" y="1552575"/>
            <a:ext cx="2695575" cy="369332"/>
          </a:xfrm>
          <a:prstGeom prst="rect">
            <a:avLst/>
          </a:prstGeom>
          <a:noFill/>
        </p:spPr>
        <p:txBody>
          <a:bodyPr wrap="square" rtlCol="0">
            <a:spAutoFit/>
          </a:bodyPr>
          <a:lstStyle/>
          <a:p>
            <a:r>
              <a:rPr lang="en-US" dirty="0" smtClean="0">
                <a:latin typeface="Euclid" pitchFamily="18" charset="0"/>
              </a:rPr>
              <a:t>2</a:t>
            </a:r>
            <a:r>
              <a:rPr lang="en-US" baseline="30000" dirty="0" smtClean="0">
                <a:latin typeface="Euclid" pitchFamily="18" charset="0"/>
              </a:rPr>
              <a:t>nd</a:t>
            </a:r>
            <a:r>
              <a:rPr lang="en-US" dirty="0" smtClean="0">
                <a:latin typeface="Euclid" pitchFamily="18" charset="0"/>
              </a:rPr>
              <a:t> July 2007, puts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Results</a:t>
            </a:r>
            <a:endParaRPr lang="en-US" dirty="0">
              <a:latin typeface="Euclid" pitchFamily="18" charset="0"/>
            </a:endParaRPr>
          </a:p>
        </p:txBody>
      </p:sp>
      <p:graphicFrame>
        <p:nvGraphicFramePr>
          <p:cNvPr id="230401" name="Object 1"/>
          <p:cNvGraphicFramePr>
            <a:graphicFrameLocks noChangeAspect="1"/>
          </p:cNvGraphicFramePr>
          <p:nvPr/>
        </p:nvGraphicFramePr>
        <p:xfrm>
          <a:off x="828009" y="3516312"/>
          <a:ext cx="7487983" cy="1608137"/>
        </p:xfrm>
        <a:graphic>
          <a:graphicData uri="http://schemas.openxmlformats.org/presentationml/2006/ole">
            <p:oleObj spid="_x0000_s230401" name="Equation" r:id="rId4" imgW="2070000" imgH="44424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Bubble Indicator</a:t>
            </a:r>
            <a:endParaRPr lang="en-US" dirty="0">
              <a:latin typeface="Euclid" pitchFamily="18" charset="0"/>
            </a:endParaRPr>
          </a:p>
        </p:txBody>
      </p:sp>
      <p:sp>
        <p:nvSpPr>
          <p:cNvPr id="6" name="TextBox 5"/>
          <p:cNvSpPr txBox="1"/>
          <p:nvPr/>
        </p:nvSpPr>
        <p:spPr>
          <a:xfrm>
            <a:off x="4091285" y="5257800"/>
            <a:ext cx="718840" cy="369332"/>
          </a:xfrm>
          <a:prstGeom prst="rect">
            <a:avLst/>
          </a:prstGeom>
          <a:noFill/>
        </p:spPr>
        <p:txBody>
          <a:bodyPr vert="horz" wrap="square" rtlCol="0">
            <a:spAutoFit/>
          </a:bodyPr>
          <a:lstStyle/>
          <a:p>
            <a:r>
              <a:rPr lang="en-US" dirty="0" smtClean="0">
                <a:latin typeface="Euclid" pitchFamily="18" charset="0"/>
                <a:sym typeface="Euclid Symbol"/>
              </a:rPr>
              <a:t>Date</a:t>
            </a:r>
            <a:endParaRPr lang="en-US" dirty="0">
              <a:latin typeface="Euclid" pitchFamily="18" charset="0"/>
            </a:endParaRPr>
          </a:p>
        </p:txBody>
      </p:sp>
      <p:pic>
        <p:nvPicPr>
          <p:cNvPr id="1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075" y="2181225"/>
            <a:ext cx="85058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Bubble Indicator</a:t>
            </a:r>
            <a:endParaRPr lang="en-US" dirty="0">
              <a:latin typeface="Euclid" pitchFamily="18" charset="0"/>
            </a:endParaRPr>
          </a:p>
        </p:txBody>
      </p:sp>
      <p:sp>
        <p:nvSpPr>
          <p:cNvPr id="6" name="TextBox 5"/>
          <p:cNvSpPr txBox="1"/>
          <p:nvPr/>
        </p:nvSpPr>
        <p:spPr>
          <a:xfrm>
            <a:off x="4091285" y="5257800"/>
            <a:ext cx="718840" cy="369332"/>
          </a:xfrm>
          <a:prstGeom prst="rect">
            <a:avLst/>
          </a:prstGeom>
          <a:noFill/>
        </p:spPr>
        <p:txBody>
          <a:bodyPr vert="horz" wrap="square" rtlCol="0">
            <a:spAutoFit/>
          </a:bodyPr>
          <a:lstStyle/>
          <a:p>
            <a:r>
              <a:rPr lang="en-US" dirty="0" smtClean="0">
                <a:latin typeface="Euclid" pitchFamily="18" charset="0"/>
                <a:sym typeface="Euclid Symbol"/>
              </a:rPr>
              <a:t>Date</a:t>
            </a:r>
            <a:endParaRPr lang="en-US" dirty="0">
              <a:latin typeface="Euclid" pitchFamily="18" charset="0"/>
            </a:endParaRPr>
          </a:p>
        </p:txBody>
      </p:sp>
      <p:sp>
        <p:nvSpPr>
          <p:cNvPr id="7" name="TextBox 6"/>
          <p:cNvSpPr txBox="1"/>
          <p:nvPr/>
        </p:nvSpPr>
        <p:spPr>
          <a:xfrm>
            <a:off x="8568035" y="2914650"/>
            <a:ext cx="461665" cy="1257299"/>
          </a:xfrm>
          <a:prstGeom prst="rect">
            <a:avLst/>
          </a:prstGeom>
          <a:noFill/>
        </p:spPr>
        <p:txBody>
          <a:bodyPr vert="vert" wrap="square" rtlCol="0">
            <a:spAutoFit/>
          </a:bodyPr>
          <a:lstStyle/>
          <a:p>
            <a:r>
              <a:rPr lang="en-US" dirty="0" smtClean="0">
                <a:latin typeface="Euclid" pitchFamily="18" charset="0"/>
                <a:sym typeface="Euclid Symbol"/>
              </a:rPr>
              <a:t>VIX Index</a:t>
            </a:r>
            <a:endParaRPr lang="en-US" dirty="0">
              <a:latin typeface="Euclid" pitchFamily="18" charset="0"/>
            </a:endParaRPr>
          </a:p>
        </p:txBody>
      </p:sp>
      <p:pic>
        <p:nvPicPr>
          <p:cNvPr id="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1775" y="2187575"/>
            <a:ext cx="8479536" cy="3078480"/>
          </a:xfrm>
          <a:prstGeom prst="rect">
            <a:avLst/>
          </a:prstGeom>
          <a:noFill/>
          <a:ln w="9525">
            <a:noFill/>
            <a:miter lim="800000"/>
            <a:headEnd/>
            <a:tailEnd/>
          </a:ln>
        </p:spPr>
      </p:pic>
      <p:sp>
        <p:nvSpPr>
          <p:cNvPr id="9" name="TextBox 8"/>
          <p:cNvSpPr txBox="1"/>
          <p:nvPr/>
        </p:nvSpPr>
        <p:spPr>
          <a:xfrm>
            <a:off x="2890837" y="5772150"/>
            <a:ext cx="3362326" cy="369332"/>
          </a:xfrm>
          <a:prstGeom prst="rect">
            <a:avLst/>
          </a:prstGeom>
          <a:noFill/>
        </p:spPr>
        <p:txBody>
          <a:bodyPr vert="horz" wrap="square" rtlCol="0">
            <a:spAutoFit/>
          </a:bodyPr>
          <a:lstStyle/>
          <a:p>
            <a:pPr algn="ctr"/>
            <a:r>
              <a:rPr lang="en-US" b="1" i="1" dirty="0" smtClean="0">
                <a:latin typeface="Euclid" pitchFamily="18" charset="0"/>
                <a:sym typeface="Euclid Symbol"/>
              </a:rPr>
              <a:t>Correlation coefficient</a:t>
            </a:r>
            <a:r>
              <a:rPr lang="en-US" dirty="0" smtClean="0">
                <a:latin typeface="Euclid" pitchFamily="18" charset="0"/>
                <a:sym typeface="Euclid Symbol"/>
              </a:rPr>
              <a:t>: 0.15</a:t>
            </a:r>
            <a:endParaRPr lang="en-US" dirty="0">
              <a:latin typeface="Euclid"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What is a Bubble?</a:t>
            </a:r>
            <a:endParaRPr lang="en-US" dirty="0">
              <a:latin typeface="Euclid" pitchFamily="18" charset="0"/>
            </a:endParaRPr>
          </a:p>
        </p:txBody>
      </p:sp>
      <p:pic>
        <p:nvPicPr>
          <p:cNvPr id="246790" name="Picture 6" descr="File:Nasdaq2.png"/>
          <p:cNvPicPr>
            <a:picLocks noChangeAspect="1" noChangeArrowheads="1"/>
          </p:cNvPicPr>
          <p:nvPr/>
        </p:nvPicPr>
        <p:blipFill>
          <a:blip r:embed="rId4" cstate="print"/>
          <a:srcRect/>
          <a:stretch>
            <a:fillRect/>
          </a:stretch>
        </p:blipFill>
        <p:spPr bwMode="auto">
          <a:xfrm>
            <a:off x="3187356" y="1876425"/>
            <a:ext cx="2769289" cy="2125663"/>
          </a:xfrm>
          <a:prstGeom prst="rect">
            <a:avLst/>
          </a:prstGeom>
          <a:noFill/>
        </p:spPr>
      </p:pic>
      <p:sp>
        <p:nvSpPr>
          <p:cNvPr id="9" name="TextBox 8"/>
          <p:cNvSpPr txBox="1"/>
          <p:nvPr/>
        </p:nvSpPr>
        <p:spPr>
          <a:xfrm>
            <a:off x="233680" y="4225925"/>
            <a:ext cx="8676640" cy="954107"/>
          </a:xfrm>
          <a:prstGeom prst="rect">
            <a:avLst/>
          </a:prstGeom>
          <a:noFill/>
        </p:spPr>
        <p:txBody>
          <a:bodyPr wrap="square" rtlCol="0">
            <a:spAutoFit/>
          </a:bodyPr>
          <a:lstStyle/>
          <a:p>
            <a:pPr algn="ctr"/>
            <a:r>
              <a:rPr lang="en-US" sz="2800" dirty="0" smtClean="0">
                <a:latin typeface="Euclid" pitchFamily="18" charset="0"/>
              </a:rPr>
              <a:t>“</a:t>
            </a:r>
            <a:r>
              <a:rPr lang="en-US" sz="2800" i="1" dirty="0" smtClean="0">
                <a:latin typeface="Euclid" pitchFamily="18" charset="0"/>
              </a:rPr>
              <a:t>Asset Price Bubbles in Complete Markets</a:t>
            </a:r>
            <a:r>
              <a:rPr lang="en-US" sz="2800" dirty="0" smtClean="0">
                <a:latin typeface="Euclid" pitchFamily="18" charset="0"/>
              </a:rPr>
              <a:t>”, </a:t>
            </a:r>
            <a:r>
              <a:rPr lang="en-US" sz="2800" dirty="0" err="1" smtClean="0">
                <a:latin typeface="Euclid" pitchFamily="18" charset="0"/>
              </a:rPr>
              <a:t>Jarrow</a:t>
            </a:r>
            <a:r>
              <a:rPr lang="en-US" sz="2800" dirty="0" smtClean="0">
                <a:latin typeface="Euclid" pitchFamily="18" charset="0"/>
              </a:rPr>
              <a:t>, </a:t>
            </a:r>
            <a:r>
              <a:rPr lang="en-US" sz="2800" dirty="0" err="1" smtClean="0">
                <a:latin typeface="Euclid" pitchFamily="18" charset="0"/>
              </a:rPr>
              <a:t>Protter</a:t>
            </a:r>
            <a:r>
              <a:rPr lang="en-US" sz="2800" dirty="0" smtClean="0">
                <a:latin typeface="Euclid" pitchFamily="18" charset="0"/>
              </a:rPr>
              <a:t> &amp; </a:t>
            </a:r>
            <a:r>
              <a:rPr lang="en-US" sz="2800" dirty="0" err="1" smtClean="0">
                <a:latin typeface="Euclid" pitchFamily="18" charset="0"/>
              </a:rPr>
              <a:t>Shimbo</a:t>
            </a:r>
            <a:r>
              <a:rPr lang="en-US" sz="2800" dirty="0" smtClean="0">
                <a:latin typeface="Euclid" pitchFamily="18" charset="0"/>
              </a:rPr>
              <a:t>, 2007</a:t>
            </a:r>
            <a:endParaRPr lang="en-US" sz="2800" dirty="0">
              <a:latin typeface="Euclid" pitchFamily="18" charset="0"/>
            </a:endParaRPr>
          </a:p>
        </p:txBody>
      </p:sp>
      <p:sp>
        <p:nvSpPr>
          <p:cNvPr id="10" name="TextBox 9"/>
          <p:cNvSpPr txBox="1"/>
          <p:nvPr/>
        </p:nvSpPr>
        <p:spPr>
          <a:xfrm>
            <a:off x="233680" y="5321300"/>
            <a:ext cx="8676640" cy="954107"/>
          </a:xfrm>
          <a:prstGeom prst="rect">
            <a:avLst/>
          </a:prstGeom>
          <a:noFill/>
        </p:spPr>
        <p:txBody>
          <a:bodyPr wrap="square" rtlCol="0">
            <a:spAutoFit/>
          </a:bodyPr>
          <a:lstStyle/>
          <a:p>
            <a:pPr algn="ctr"/>
            <a:r>
              <a:rPr lang="en-US" sz="2800" dirty="0" smtClean="0">
                <a:latin typeface="Euclid" pitchFamily="18" charset="0"/>
              </a:rPr>
              <a:t>“</a:t>
            </a:r>
            <a:r>
              <a:rPr lang="en-US" sz="2800" i="1" dirty="0" smtClean="0">
                <a:latin typeface="Euclid" pitchFamily="18" charset="0"/>
              </a:rPr>
              <a:t>Asset Price Bubbles in Incomplete Markets</a:t>
            </a:r>
            <a:r>
              <a:rPr lang="en-US" sz="2800" dirty="0" smtClean="0">
                <a:latin typeface="Euclid" pitchFamily="18" charset="0"/>
              </a:rPr>
              <a:t>”, </a:t>
            </a:r>
            <a:r>
              <a:rPr lang="en-US" sz="2800" dirty="0" err="1" smtClean="0">
                <a:latin typeface="Euclid" pitchFamily="18" charset="0"/>
              </a:rPr>
              <a:t>Jarrow</a:t>
            </a:r>
            <a:r>
              <a:rPr lang="en-US" sz="2800" dirty="0" smtClean="0">
                <a:latin typeface="Euclid" pitchFamily="18" charset="0"/>
              </a:rPr>
              <a:t>, </a:t>
            </a:r>
            <a:r>
              <a:rPr lang="en-US" sz="2800" dirty="0" err="1" smtClean="0">
                <a:latin typeface="Euclid" pitchFamily="18" charset="0"/>
              </a:rPr>
              <a:t>Protter</a:t>
            </a:r>
            <a:r>
              <a:rPr lang="en-US" sz="2800" dirty="0" smtClean="0">
                <a:latin typeface="Euclid" pitchFamily="18" charset="0"/>
              </a:rPr>
              <a:t> &amp; </a:t>
            </a:r>
            <a:r>
              <a:rPr lang="en-US" sz="2800" dirty="0" err="1" smtClean="0">
                <a:latin typeface="Euclid" pitchFamily="18" charset="0"/>
              </a:rPr>
              <a:t>Shimbo</a:t>
            </a:r>
            <a:r>
              <a:rPr lang="en-US" sz="2800" dirty="0" smtClean="0">
                <a:latin typeface="Euclid" pitchFamily="18" charset="0"/>
              </a:rPr>
              <a:t>, 2010</a:t>
            </a:r>
            <a:endParaRPr lang="en-US" sz="2800" dirty="0">
              <a:latin typeface="Euclid"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7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Bubble Indicator</a:t>
            </a:r>
            <a:endParaRPr lang="en-US" dirty="0">
              <a:latin typeface="Euclid" pitchFamily="18" charset="0"/>
            </a:endParaRPr>
          </a:p>
        </p:txBody>
      </p:sp>
      <p:grpSp>
        <p:nvGrpSpPr>
          <p:cNvPr id="11" name="Group 10"/>
          <p:cNvGrpSpPr/>
          <p:nvPr/>
        </p:nvGrpSpPr>
        <p:grpSpPr>
          <a:xfrm>
            <a:off x="298450" y="2186178"/>
            <a:ext cx="8731250" cy="3440954"/>
            <a:chOff x="298450" y="2186178"/>
            <a:chExt cx="8731250" cy="3440954"/>
          </a:xfrm>
        </p:grpSpPr>
        <p:sp>
          <p:nvSpPr>
            <p:cNvPr id="6" name="TextBox 5"/>
            <p:cNvSpPr txBox="1"/>
            <p:nvPr/>
          </p:nvSpPr>
          <p:spPr>
            <a:xfrm>
              <a:off x="4091285" y="5257800"/>
              <a:ext cx="718840" cy="369332"/>
            </a:xfrm>
            <a:prstGeom prst="rect">
              <a:avLst/>
            </a:prstGeom>
            <a:noFill/>
          </p:spPr>
          <p:txBody>
            <a:bodyPr vert="horz" wrap="square" rtlCol="0">
              <a:spAutoFit/>
            </a:bodyPr>
            <a:lstStyle/>
            <a:p>
              <a:r>
                <a:rPr lang="en-US" dirty="0" smtClean="0">
                  <a:latin typeface="Euclid" pitchFamily="18" charset="0"/>
                  <a:sym typeface="Euclid Symbol"/>
                </a:rPr>
                <a:t>Date</a:t>
              </a:r>
              <a:endParaRPr lang="en-US" dirty="0">
                <a:latin typeface="Euclid" pitchFamily="18" charset="0"/>
              </a:endParaRPr>
            </a:p>
          </p:txBody>
        </p:sp>
        <p:sp>
          <p:nvSpPr>
            <p:cNvPr id="7" name="TextBox 6"/>
            <p:cNvSpPr txBox="1"/>
            <p:nvPr/>
          </p:nvSpPr>
          <p:spPr>
            <a:xfrm>
              <a:off x="8568035" y="2981325"/>
              <a:ext cx="461665" cy="1257299"/>
            </a:xfrm>
            <a:prstGeom prst="rect">
              <a:avLst/>
            </a:prstGeom>
            <a:noFill/>
          </p:spPr>
          <p:txBody>
            <a:bodyPr vert="vert" wrap="square" rtlCol="0">
              <a:spAutoFit/>
            </a:bodyPr>
            <a:lstStyle/>
            <a:p>
              <a:r>
                <a:rPr lang="en-US" dirty="0" smtClean="0">
                  <a:latin typeface="Euclid" pitchFamily="18" charset="0"/>
                  <a:sym typeface="Euclid Symbol"/>
                </a:rPr>
                <a:t>S&amp;P 500</a:t>
              </a:r>
              <a:endParaRPr lang="en-US" dirty="0">
                <a:latin typeface="Euclid" pitchFamily="18" charset="0"/>
              </a:endParaRPr>
            </a:p>
          </p:txBody>
        </p:sp>
        <p:pic>
          <p:nvPicPr>
            <p:cNvPr id="10"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8450" y="2186178"/>
              <a:ext cx="8479536" cy="3090672"/>
            </a:xfrm>
            <a:prstGeom prst="rect">
              <a:avLst/>
            </a:prstGeom>
            <a:noFill/>
            <a:ln w="9525">
              <a:noFill/>
              <a:miter lim="800000"/>
              <a:headEnd/>
              <a:tailEnd/>
            </a:ln>
          </p:spPr>
        </p:pic>
      </p:grpSp>
      <p:graphicFrame>
        <p:nvGraphicFramePr>
          <p:cNvPr id="239618" name="Object 2"/>
          <p:cNvGraphicFramePr>
            <a:graphicFrameLocks noChangeAspect="1"/>
          </p:cNvGraphicFramePr>
          <p:nvPr/>
        </p:nvGraphicFramePr>
        <p:xfrm>
          <a:off x="2550319" y="1735138"/>
          <a:ext cx="4043363" cy="868362"/>
        </p:xfrm>
        <a:graphic>
          <a:graphicData uri="http://schemas.openxmlformats.org/presentationml/2006/ole">
            <p:oleObj spid="_x0000_s239618" name="Equation" r:id="rId6" imgW="2070000" imgH="444240" progId="Equation.DSMT4">
              <p:embed/>
            </p:oleObj>
          </a:graphicData>
        </a:graphic>
      </p:graphicFrame>
      <p:sp>
        <p:nvSpPr>
          <p:cNvPr id="12" name="Rectangle 11"/>
          <p:cNvSpPr/>
          <p:nvPr/>
        </p:nvSpPr>
        <p:spPr>
          <a:xfrm>
            <a:off x="2466975" y="1781175"/>
            <a:ext cx="4171950" cy="809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90837" y="5772150"/>
            <a:ext cx="3362326" cy="369332"/>
          </a:xfrm>
          <a:prstGeom prst="rect">
            <a:avLst/>
          </a:prstGeom>
          <a:noFill/>
        </p:spPr>
        <p:txBody>
          <a:bodyPr vert="horz" wrap="square" rtlCol="0">
            <a:spAutoFit/>
          </a:bodyPr>
          <a:lstStyle/>
          <a:p>
            <a:pPr algn="ctr"/>
            <a:r>
              <a:rPr lang="en-US" b="1" i="1" dirty="0" smtClean="0">
                <a:latin typeface="Euclid" pitchFamily="18" charset="0"/>
                <a:sym typeface="Euclid Symbol"/>
              </a:rPr>
              <a:t>Correlation coefficient</a:t>
            </a:r>
            <a:r>
              <a:rPr lang="en-US" dirty="0" smtClean="0">
                <a:latin typeface="Euclid" pitchFamily="18" charset="0"/>
                <a:sym typeface="Euclid Symbol"/>
              </a:rPr>
              <a:t>: 0.01</a:t>
            </a:r>
            <a:endParaRPr lang="en-US" dirty="0">
              <a:latin typeface="Euclid"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42" presetClass="path" presetSubtype="0" accel="50000" decel="50000" fill="hold" nodeType="withEffect">
                                  <p:stCondLst>
                                    <p:cond delay="0"/>
                                  </p:stCondLst>
                                  <p:childTnLst>
                                    <p:animMotion origin="layout" path="M 5.55556E-7 4.07407E-6 L 5.55556E-7 0.09027 " pathEditMode="relative" rAng="0" ptsTypes="AA">
                                      <p:cBhvr>
                                        <p:cTn id="12" dur="2000" fill="hold"/>
                                        <p:tgtEl>
                                          <p:spTgt spid="11"/>
                                        </p:tgtEl>
                                        <p:attrNameLst>
                                          <p:attrName>ppt_x</p:attrName>
                                          <p:attrName>ppt_y</p:attrName>
                                        </p:attrNameLst>
                                      </p:cBhvr>
                                      <p:rCtr x="0" y="45"/>
                                    </p:animMotion>
                                  </p:childTnLst>
                                </p:cTn>
                              </p:par>
                              <p:par>
                                <p:cTn id="13" presetID="10" presetClass="exit" presetSubtype="0" fill="hold" grpId="0" nodeType="withEffect">
                                  <p:stCondLst>
                                    <p:cond delay="1500"/>
                                  </p:stCondLst>
                                  <p:childTnLst>
                                    <p:animEffect transition="out" filter="fade">
                                      <p:cBhvr>
                                        <p:cTn id="14" dur="5000"/>
                                        <p:tgtEl>
                                          <p:spTgt spid="12"/>
                                        </p:tgtEl>
                                      </p:cBhvr>
                                    </p:animEffect>
                                    <p:set>
                                      <p:cBhvr>
                                        <p:cTn id="15"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Concluding Remarks</a:t>
            </a:r>
            <a:endParaRPr lang="en-US" dirty="0">
              <a:latin typeface="Euclid"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latin typeface="Euclid" pitchFamily="18" charset="0"/>
            </a:endParaRPr>
          </a:p>
        </p:txBody>
      </p:sp>
      <p:sp>
        <p:nvSpPr>
          <p:cNvPr id="3" name="Content Placeholder 2"/>
          <p:cNvSpPr>
            <a:spLocks noGrp="1"/>
          </p:cNvSpPr>
          <p:nvPr>
            <p:ph sz="quarter" idx="1"/>
          </p:nvPr>
        </p:nvSpPr>
        <p:spPr>
          <a:xfrm>
            <a:off x="301752" y="1797976"/>
            <a:ext cx="8503920" cy="4306495"/>
          </a:xfrm>
        </p:spPr>
        <p:txBody>
          <a:bodyPr>
            <a:noAutofit/>
          </a:bodyPr>
          <a:lstStyle/>
          <a:p>
            <a:pPr algn="just"/>
            <a:r>
              <a:rPr lang="en-US" sz="3600" dirty="0" smtClean="0"/>
              <a:t>A promising approach to implementing the bubble test.</a:t>
            </a:r>
          </a:p>
          <a:p>
            <a:pPr algn="just"/>
            <a:r>
              <a:rPr lang="en-US" sz="3600" dirty="0" smtClean="0">
                <a:latin typeface="Euclid" pitchFamily="18" charset="0"/>
              </a:rPr>
              <a:t>The non-parametric approach we used might hav</a:t>
            </a:r>
            <a:r>
              <a:rPr lang="en-US" sz="3600" dirty="0" smtClean="0"/>
              <a:t>e been slightly too ambitious.</a:t>
            </a:r>
          </a:p>
          <a:p>
            <a:pPr algn="just"/>
            <a:r>
              <a:rPr lang="en-US" sz="3600" dirty="0" smtClean="0">
                <a:latin typeface="Euclid" pitchFamily="18" charset="0"/>
              </a:rPr>
              <a:t>Fitting options </a:t>
            </a:r>
            <a:r>
              <a:rPr lang="en-US" sz="3600" i="1" dirty="0" smtClean="0">
                <a:latin typeface="Euclid" pitchFamily="18" charset="0"/>
              </a:rPr>
              <a:t>prices</a:t>
            </a:r>
            <a:r>
              <a:rPr lang="en-US" sz="3600" dirty="0" smtClean="0">
                <a:latin typeface="Euclid" pitchFamily="18" charset="0"/>
              </a:rPr>
              <a:t> rather than </a:t>
            </a:r>
            <a:r>
              <a:rPr lang="en-US" sz="3600" i="1" dirty="0" smtClean="0">
                <a:latin typeface="Euclid" pitchFamily="18" charset="0"/>
              </a:rPr>
              <a:t>volatilities</a:t>
            </a:r>
            <a:r>
              <a:rPr lang="en-US" sz="3600" dirty="0" smtClean="0"/>
              <a:t> </a:t>
            </a:r>
            <a:r>
              <a:rPr lang="en-US" sz="3600" dirty="0" smtClean="0"/>
              <a:t>might have compounded the problem.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Approaches</a:t>
            </a:r>
            <a:endParaRPr lang="en-US" dirty="0">
              <a:latin typeface="Euclid" pitchFamily="18" charset="0"/>
            </a:endParaRPr>
          </a:p>
        </p:txBody>
      </p:sp>
      <p:sp>
        <p:nvSpPr>
          <p:cNvPr id="3" name="Content Placeholder 2"/>
          <p:cNvSpPr>
            <a:spLocks noGrp="1"/>
          </p:cNvSpPr>
          <p:nvPr>
            <p:ph sz="quarter" idx="1"/>
          </p:nvPr>
        </p:nvSpPr>
        <p:spPr>
          <a:xfrm>
            <a:off x="301752" y="1797976"/>
            <a:ext cx="8503920" cy="4306495"/>
          </a:xfrm>
        </p:spPr>
        <p:txBody>
          <a:bodyPr>
            <a:noAutofit/>
          </a:bodyPr>
          <a:lstStyle/>
          <a:p>
            <a:pPr algn="just"/>
            <a:r>
              <a:rPr lang="en-US" sz="3200" dirty="0" smtClean="0"/>
              <a:t>Use some sort of </a:t>
            </a:r>
            <a:r>
              <a:rPr lang="en-US" sz="3200" dirty="0" err="1" smtClean="0"/>
              <a:t>spline</a:t>
            </a:r>
            <a:r>
              <a:rPr lang="en-US" sz="3200" dirty="0" smtClean="0"/>
              <a:t> (</a:t>
            </a:r>
            <a:r>
              <a:rPr lang="en-US" sz="3200" dirty="0" smtClean="0"/>
              <a:t>“</a:t>
            </a:r>
            <a:r>
              <a:rPr lang="en-US" sz="3200" i="1" dirty="0" smtClean="0"/>
              <a:t>Reconstructing the Unknown Volatility Function</a:t>
            </a:r>
            <a:r>
              <a:rPr lang="en-US" sz="3200" dirty="0" smtClean="0"/>
              <a:t>”, Coleman, Li and </a:t>
            </a:r>
            <a:r>
              <a:rPr lang="en-US" sz="3200" dirty="0" err="1" smtClean="0"/>
              <a:t>Verma</a:t>
            </a:r>
            <a:r>
              <a:rPr lang="en-US" sz="3200" dirty="0" smtClean="0"/>
              <a:t>, </a:t>
            </a:r>
            <a:r>
              <a:rPr lang="en-US" sz="3200" i="1" dirty="0" smtClean="0"/>
              <a:t>“Computation of Deterministic Volatility Surfaces</a:t>
            </a:r>
            <a:r>
              <a:rPr lang="en-US" sz="3200" dirty="0" smtClean="0"/>
              <a:t>”, 2001. Jackson, </a:t>
            </a:r>
            <a:r>
              <a:rPr lang="en-US" sz="3200" dirty="0" err="1" smtClean="0"/>
              <a:t>Suli</a:t>
            </a:r>
            <a:r>
              <a:rPr lang="en-US" sz="3200" dirty="0" smtClean="0"/>
              <a:t> and </a:t>
            </a:r>
            <a:r>
              <a:rPr lang="en-US" sz="3200" dirty="0" err="1" smtClean="0"/>
              <a:t>Howison</a:t>
            </a:r>
            <a:r>
              <a:rPr lang="en-US" sz="3200" dirty="0" smtClean="0"/>
              <a:t>, 1999. “</a:t>
            </a:r>
            <a:r>
              <a:rPr lang="en-US" sz="3200" i="1" dirty="0" smtClean="0"/>
              <a:t>Improved Implementation of Local Volatility and Its Application to S&amp;P 500 Index Options</a:t>
            </a:r>
            <a:r>
              <a:rPr lang="en-US" sz="3200" dirty="0" smtClean="0"/>
              <a:t>”, 2010.)</a:t>
            </a:r>
          </a:p>
          <a:p>
            <a:pPr algn="just"/>
            <a:r>
              <a:rPr lang="en-US" sz="3200" dirty="0" smtClean="0"/>
              <a:t>Estimate the local volatility via the implied volatility.</a:t>
            </a:r>
          </a:p>
          <a:p>
            <a:pPr algn="just"/>
            <a:endParaRPr lang="en-US" sz="36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Approaches</a:t>
            </a:r>
            <a:endParaRPr lang="en-US" dirty="0">
              <a:latin typeface="Euclid" pitchFamily="18" charset="0"/>
            </a:endParaRPr>
          </a:p>
        </p:txBody>
      </p:sp>
      <p:sp>
        <p:nvSpPr>
          <p:cNvPr id="3" name="Content Placeholder 2"/>
          <p:cNvSpPr>
            <a:spLocks noGrp="1"/>
          </p:cNvSpPr>
          <p:nvPr>
            <p:ph sz="quarter" idx="1"/>
          </p:nvPr>
        </p:nvSpPr>
        <p:spPr>
          <a:xfrm>
            <a:off x="301752" y="1797976"/>
            <a:ext cx="8503920" cy="4306495"/>
          </a:xfrm>
        </p:spPr>
        <p:txBody>
          <a:bodyPr>
            <a:noAutofit/>
          </a:bodyPr>
          <a:lstStyle/>
          <a:p>
            <a:pPr algn="just"/>
            <a:r>
              <a:rPr lang="en-US" sz="3200" dirty="0" smtClean="0"/>
              <a:t>Assume the volatility is piecewise constant, and solve the </a:t>
            </a:r>
            <a:r>
              <a:rPr lang="en-US" sz="3200" dirty="0" err="1" smtClean="0"/>
              <a:t>Dupire</a:t>
            </a:r>
            <a:r>
              <a:rPr lang="en-US" sz="3200" dirty="0" smtClean="0"/>
              <a:t> Equation to find the “best” constants. (“</a:t>
            </a:r>
            <a:r>
              <a:rPr lang="en-US" sz="3200" i="1" dirty="0" smtClean="0"/>
              <a:t>Volatility Interpolation</a:t>
            </a:r>
            <a:r>
              <a:rPr lang="en-US" sz="3200" dirty="0" smtClean="0"/>
              <a:t>”, </a:t>
            </a:r>
            <a:r>
              <a:rPr lang="en-US" sz="3200" dirty="0" err="1" smtClean="0"/>
              <a:t>Andreasen</a:t>
            </a:r>
            <a:r>
              <a:rPr lang="en-US" sz="3200" dirty="0" smtClean="0"/>
              <a:t> and Huge, 2011).</a:t>
            </a:r>
          </a:p>
          <a:p>
            <a:pPr algn="just"/>
            <a:r>
              <a:rPr lang="en-US" sz="3200" dirty="0" smtClean="0"/>
              <a:t>Assume some sort of parametric pricing model (such as </a:t>
            </a:r>
            <a:r>
              <a:rPr lang="en-US" sz="3200" dirty="0" err="1" smtClean="0"/>
              <a:t>Heston</a:t>
            </a:r>
            <a:r>
              <a:rPr lang="en-US" sz="3200" dirty="0" smtClean="0"/>
              <a:t> or SABR), fit to option price data and then deduce local volatility.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Questions</a:t>
            </a:r>
            <a:endParaRPr lang="en-US" dirty="0">
              <a:latin typeface="Euclid" pitchFamily="18" charset="0"/>
            </a:endParaRPr>
          </a:p>
        </p:txBody>
      </p:sp>
      <p:pic>
        <p:nvPicPr>
          <p:cNvPr id="121858" name="Picture 2" descr="C:\Users\cguetta15.GSB\AppData\Local\Microsoft\Windows\Temporary Internet Files\Content.IE5\P2CFPU8D\MC900434859[1].png"/>
          <p:cNvPicPr>
            <a:picLocks noChangeAspect="1" noChangeArrowheads="1"/>
          </p:cNvPicPr>
          <p:nvPr/>
        </p:nvPicPr>
        <p:blipFill>
          <a:blip r:embed="rId3" cstate="print"/>
          <a:srcRect/>
          <a:stretch>
            <a:fillRect/>
          </a:stretch>
        </p:blipFill>
        <p:spPr bwMode="auto">
          <a:xfrm>
            <a:off x="2878667" y="2785534"/>
            <a:ext cx="3386667" cy="338666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notes</a:t>
            </a:r>
            <a:endParaRPr lang="en-US" dirty="0">
              <a:latin typeface="Euclid"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The Implied Volatility</a:t>
            </a:r>
            <a:endParaRPr lang="en-US" dirty="0">
              <a:latin typeface="Euclid" pitchFamily="18" charset="0"/>
            </a:endParaRPr>
          </a:p>
        </p:txBody>
      </p:sp>
      <p:sp>
        <p:nvSpPr>
          <p:cNvPr id="8" name="Rectangle 7"/>
          <p:cNvSpPr/>
          <p:nvPr/>
        </p:nvSpPr>
        <p:spPr>
          <a:xfrm>
            <a:off x="3418840" y="2489200"/>
            <a:ext cx="2306320" cy="89408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2340" name="Object 4"/>
          <p:cNvGraphicFramePr>
            <a:graphicFrameLocks noChangeAspect="1"/>
          </p:cNvGraphicFramePr>
          <p:nvPr/>
        </p:nvGraphicFramePr>
        <p:xfrm>
          <a:off x="4394994" y="2669540"/>
          <a:ext cx="354012" cy="530225"/>
        </p:xfrm>
        <a:graphic>
          <a:graphicData uri="http://schemas.openxmlformats.org/presentationml/2006/ole">
            <p:oleObj spid="_x0000_s175106" name="Equation" r:id="rId5" imgW="126720" imgH="190440" progId="Equation.DSMT4">
              <p:embed/>
            </p:oleObj>
          </a:graphicData>
        </a:graphic>
      </p:graphicFrame>
      <p:cxnSp>
        <p:nvCxnSpPr>
          <p:cNvPr id="12" name="Straight Arrow Connector 11"/>
          <p:cNvCxnSpPr>
            <a:endCxn id="8" idx="1"/>
          </p:cNvCxnSpPr>
          <p:nvPr/>
        </p:nvCxnSpPr>
        <p:spPr>
          <a:xfrm>
            <a:off x="2387600" y="2930651"/>
            <a:ext cx="1031240" cy="558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40400" y="2950971"/>
            <a:ext cx="1031240" cy="558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2341" name="Object 5"/>
          <p:cNvGraphicFramePr>
            <a:graphicFrameLocks noChangeAspect="1"/>
          </p:cNvGraphicFramePr>
          <p:nvPr/>
        </p:nvGraphicFramePr>
        <p:xfrm>
          <a:off x="2000568" y="2768600"/>
          <a:ext cx="354012" cy="317500"/>
        </p:xfrm>
        <a:graphic>
          <a:graphicData uri="http://schemas.openxmlformats.org/presentationml/2006/ole">
            <p:oleObj spid="_x0000_s175107" name="Equation" r:id="rId6" imgW="126720" imgH="114120" progId="Equation.DSMT4">
              <p:embed/>
            </p:oleObj>
          </a:graphicData>
        </a:graphic>
      </p:graphicFrame>
      <p:graphicFrame>
        <p:nvGraphicFramePr>
          <p:cNvPr id="142342" name="Object 6"/>
          <p:cNvGraphicFramePr>
            <a:graphicFrameLocks noChangeAspect="1"/>
          </p:cNvGraphicFramePr>
          <p:nvPr/>
        </p:nvGraphicFramePr>
        <p:xfrm>
          <a:off x="6831648" y="2725420"/>
          <a:ext cx="423862" cy="422275"/>
        </p:xfrm>
        <a:graphic>
          <a:graphicData uri="http://schemas.openxmlformats.org/presentationml/2006/ole">
            <p:oleObj spid="_x0000_s175108" name="Equation" r:id="rId7" imgW="152280" imgH="152280" progId="Equation.DSMT4">
              <p:embed/>
            </p:oleObj>
          </a:graphicData>
        </a:graphic>
      </p:graphicFrame>
      <p:sp>
        <p:nvSpPr>
          <p:cNvPr id="11" name="Rectangle 10"/>
          <p:cNvSpPr/>
          <p:nvPr/>
        </p:nvSpPr>
        <p:spPr>
          <a:xfrm>
            <a:off x="3418840" y="4663440"/>
            <a:ext cx="2306320" cy="89408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4"/>
          <p:cNvGraphicFramePr>
            <a:graphicFrameLocks noChangeAspect="1"/>
          </p:cNvGraphicFramePr>
          <p:nvPr/>
        </p:nvGraphicFramePr>
        <p:xfrm>
          <a:off x="4394994" y="4843780"/>
          <a:ext cx="354012" cy="530225"/>
        </p:xfrm>
        <a:graphic>
          <a:graphicData uri="http://schemas.openxmlformats.org/presentationml/2006/ole">
            <p:oleObj spid="_x0000_s175109" name="Equation" r:id="rId8" imgW="126720" imgH="190440" progId="Equation.DSMT4">
              <p:embed/>
            </p:oleObj>
          </a:graphicData>
        </a:graphic>
      </p:graphicFrame>
      <p:cxnSp>
        <p:nvCxnSpPr>
          <p:cNvPr id="14" name="Straight Arrow Connector 13"/>
          <p:cNvCxnSpPr>
            <a:endCxn id="11" idx="1"/>
          </p:cNvCxnSpPr>
          <p:nvPr/>
        </p:nvCxnSpPr>
        <p:spPr>
          <a:xfrm>
            <a:off x="2387600" y="5104891"/>
            <a:ext cx="1031240" cy="5589"/>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40400" y="5125211"/>
            <a:ext cx="1031240" cy="5589"/>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7" name="Object 5"/>
          <p:cNvGraphicFramePr>
            <a:graphicFrameLocks noChangeAspect="1"/>
          </p:cNvGraphicFramePr>
          <p:nvPr/>
        </p:nvGraphicFramePr>
        <p:xfrm>
          <a:off x="1624013" y="4748848"/>
          <a:ext cx="742950" cy="704850"/>
        </p:xfrm>
        <a:graphic>
          <a:graphicData uri="http://schemas.openxmlformats.org/presentationml/2006/ole">
            <p:oleObj spid="_x0000_s175110" name="Equation" r:id="rId9" imgW="266400" imgH="253800" progId="Equation.DSMT4">
              <p:embed/>
            </p:oleObj>
          </a:graphicData>
        </a:graphic>
      </p:graphicFrame>
      <p:graphicFrame>
        <p:nvGraphicFramePr>
          <p:cNvPr id="18" name="Object 6"/>
          <p:cNvGraphicFramePr>
            <a:graphicFrameLocks noChangeAspect="1"/>
          </p:cNvGraphicFramePr>
          <p:nvPr/>
        </p:nvGraphicFramePr>
        <p:xfrm>
          <a:off x="6851650" y="4777740"/>
          <a:ext cx="1095375" cy="668338"/>
        </p:xfrm>
        <a:graphic>
          <a:graphicData uri="http://schemas.openxmlformats.org/presentationml/2006/ole">
            <p:oleObj spid="_x0000_s175111" name="Equation" r:id="rId10" imgW="393480" imgH="241200" progId="Equation.DSMT4">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 Very (Very, Very) Short Introduction to Financial Math</a:t>
            </a:r>
            <a:endParaRPr lang="en-US" dirty="0">
              <a:latin typeface="Euclid" pitchFamily="18" charset="0"/>
            </a:endParaRPr>
          </a:p>
        </p:txBody>
      </p:sp>
      <p:pic>
        <p:nvPicPr>
          <p:cNvPr id="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2910" y="3443604"/>
            <a:ext cx="8313420" cy="1956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Financial Mathematics</a:t>
            </a:r>
            <a:endParaRPr lang="en-US" dirty="0">
              <a:latin typeface="Euclid" pitchFamily="18" charset="0"/>
            </a:endParaRPr>
          </a:p>
        </p:txBody>
      </p:sp>
      <p:pic>
        <p:nvPicPr>
          <p:cNvPr id="12186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3860" y="2033904"/>
            <a:ext cx="8313420" cy="1956547"/>
          </a:xfrm>
          <a:prstGeom prst="rect">
            <a:avLst/>
          </a:prstGeom>
          <a:noFill/>
          <a:ln w="9525">
            <a:noFill/>
            <a:miter lim="800000"/>
            <a:headEnd/>
            <a:tailEnd/>
          </a:ln>
        </p:spPr>
      </p:pic>
      <p:graphicFrame>
        <p:nvGraphicFramePr>
          <p:cNvPr id="121862" name="Object 6"/>
          <p:cNvGraphicFramePr>
            <a:graphicFrameLocks noChangeAspect="1"/>
          </p:cNvGraphicFramePr>
          <p:nvPr/>
        </p:nvGraphicFramePr>
        <p:xfrm>
          <a:off x="370205" y="1717040"/>
          <a:ext cx="270637" cy="396558"/>
        </p:xfrm>
        <a:graphic>
          <a:graphicData uri="http://schemas.openxmlformats.org/presentationml/2006/ole">
            <p:oleObj spid="_x0000_s158722" name="Equation" r:id="rId5" imgW="164880" imgH="241200" progId="Equation.DSMT4">
              <p:embed/>
            </p:oleObj>
          </a:graphicData>
        </a:graphic>
      </p:graphicFrame>
      <p:graphicFrame>
        <p:nvGraphicFramePr>
          <p:cNvPr id="121863" name="Object 7"/>
          <p:cNvGraphicFramePr>
            <a:graphicFrameLocks noChangeAspect="1"/>
          </p:cNvGraphicFramePr>
          <p:nvPr/>
        </p:nvGraphicFramePr>
        <p:xfrm>
          <a:off x="8703628" y="3811270"/>
          <a:ext cx="165100" cy="230188"/>
        </p:xfrm>
        <a:graphic>
          <a:graphicData uri="http://schemas.openxmlformats.org/presentationml/2006/ole">
            <p:oleObj spid="_x0000_s158723" name="Equation" r:id="rId6" imgW="101520" imgH="139680" progId="Equation.DSMT4">
              <p:embed/>
            </p:oleObj>
          </a:graphicData>
        </a:graphic>
      </p:graphicFrame>
      <p:sp>
        <p:nvSpPr>
          <p:cNvPr id="12" name="TextBox 11"/>
          <p:cNvSpPr txBox="1"/>
          <p:nvPr/>
        </p:nvSpPr>
        <p:spPr>
          <a:xfrm>
            <a:off x="1513840" y="1656080"/>
            <a:ext cx="6126480" cy="369332"/>
          </a:xfrm>
          <a:prstGeom prst="rect">
            <a:avLst/>
          </a:prstGeom>
          <a:noFill/>
        </p:spPr>
        <p:txBody>
          <a:bodyPr wrap="square" rtlCol="0">
            <a:spAutoFit/>
          </a:bodyPr>
          <a:lstStyle/>
          <a:p>
            <a:pPr algn="ctr"/>
            <a:r>
              <a:rPr lang="en-US" dirty="0" smtClean="0">
                <a:latin typeface="Euclid" pitchFamily="18" charset="0"/>
              </a:rPr>
              <a:t>Google Stock – 1</a:t>
            </a:r>
            <a:r>
              <a:rPr lang="en-US" baseline="30000" dirty="0" smtClean="0">
                <a:latin typeface="Euclid" pitchFamily="18" charset="0"/>
              </a:rPr>
              <a:t>st</a:t>
            </a:r>
            <a:r>
              <a:rPr lang="en-US" dirty="0" smtClean="0">
                <a:latin typeface="Euclid" pitchFamily="18" charset="0"/>
              </a:rPr>
              <a:t> January 2007 to 1</a:t>
            </a:r>
            <a:r>
              <a:rPr lang="en-US" baseline="30000" dirty="0" smtClean="0">
                <a:latin typeface="Euclid" pitchFamily="18" charset="0"/>
              </a:rPr>
              <a:t>st</a:t>
            </a:r>
            <a:r>
              <a:rPr lang="en-US" dirty="0" smtClean="0">
                <a:latin typeface="Euclid" pitchFamily="18" charset="0"/>
              </a:rPr>
              <a:t> January 2011</a:t>
            </a:r>
            <a:endParaRPr lang="en-US" dirty="0">
              <a:latin typeface="Euclid" pitchFamily="18" charset="0"/>
            </a:endParaRPr>
          </a:p>
        </p:txBody>
      </p:sp>
      <p:graphicFrame>
        <p:nvGraphicFramePr>
          <p:cNvPr id="121867" name="Object 11"/>
          <p:cNvGraphicFramePr>
            <a:graphicFrameLocks noChangeAspect="1"/>
          </p:cNvGraphicFramePr>
          <p:nvPr/>
        </p:nvGraphicFramePr>
        <p:xfrm>
          <a:off x="8722678" y="6128703"/>
          <a:ext cx="168275" cy="228600"/>
        </p:xfrm>
        <a:graphic>
          <a:graphicData uri="http://schemas.openxmlformats.org/presentationml/2006/ole">
            <p:oleObj spid="_x0000_s158724" name="Equation" r:id="rId7" imgW="101520" imgH="139680" progId="Equation.DSMT4">
              <p:embed/>
            </p:oleObj>
          </a:graphicData>
        </a:graphic>
      </p:graphicFrame>
      <p:graphicFrame>
        <p:nvGraphicFramePr>
          <p:cNvPr id="121868" name="Object 12"/>
          <p:cNvGraphicFramePr>
            <a:graphicFrameLocks noChangeAspect="1"/>
          </p:cNvGraphicFramePr>
          <p:nvPr/>
        </p:nvGraphicFramePr>
        <p:xfrm>
          <a:off x="1571625" y="4003675"/>
          <a:ext cx="6000750" cy="671513"/>
        </p:xfrm>
        <a:graphic>
          <a:graphicData uri="http://schemas.openxmlformats.org/presentationml/2006/ole">
            <p:oleObj spid="_x0000_s158725" name="Equation" r:id="rId8" imgW="2158920" imgH="241200" progId="Equation.DSMT4">
              <p:embed/>
            </p:oleObj>
          </a:graphicData>
        </a:graphic>
      </p:graphicFrame>
      <p:pic>
        <p:nvPicPr>
          <p:cNvPr id="124935"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6080" y="4315778"/>
            <a:ext cx="8360416" cy="2013902"/>
          </a:xfrm>
          <a:prstGeom prst="rect">
            <a:avLst/>
          </a:prstGeom>
          <a:noFill/>
          <a:ln w="9525">
            <a:noFill/>
            <a:miter lim="800000"/>
            <a:headEnd/>
            <a:tailEnd/>
          </a:ln>
        </p:spPr>
      </p:pic>
      <p:sp>
        <p:nvSpPr>
          <p:cNvPr id="10" name="Rectangle 9"/>
          <p:cNvSpPr/>
          <p:nvPr/>
        </p:nvSpPr>
        <p:spPr>
          <a:xfrm>
            <a:off x="1543051" y="3952874"/>
            <a:ext cx="5991224" cy="752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Financial Mathematics</a:t>
            </a:r>
            <a:endParaRPr lang="en-US" dirty="0">
              <a:latin typeface="Euclid" pitchFamily="18" charset="0"/>
            </a:endParaRPr>
          </a:p>
        </p:txBody>
      </p:sp>
      <p:graphicFrame>
        <p:nvGraphicFramePr>
          <p:cNvPr id="121868" name="Object 12"/>
          <p:cNvGraphicFramePr>
            <a:graphicFrameLocks noChangeAspect="1"/>
          </p:cNvGraphicFramePr>
          <p:nvPr/>
        </p:nvGraphicFramePr>
        <p:xfrm>
          <a:off x="1571625" y="2032000"/>
          <a:ext cx="6000750" cy="671513"/>
        </p:xfrm>
        <a:graphic>
          <a:graphicData uri="http://schemas.openxmlformats.org/presentationml/2006/ole">
            <p:oleObj spid="_x0000_s128005" name="Equation" r:id="rId5" imgW="2158920" imgH="241200" progId="Equation.DSMT4">
              <p:embed/>
            </p:oleObj>
          </a:graphicData>
        </a:graphic>
      </p:graphicFrame>
      <p:graphicFrame>
        <p:nvGraphicFramePr>
          <p:cNvPr id="128006" name="Object 6"/>
          <p:cNvGraphicFramePr>
            <a:graphicFrameLocks noChangeAspect="1"/>
          </p:cNvGraphicFramePr>
          <p:nvPr/>
        </p:nvGraphicFramePr>
        <p:xfrm>
          <a:off x="2806700" y="4837113"/>
          <a:ext cx="3530600" cy="671512"/>
        </p:xfrm>
        <a:graphic>
          <a:graphicData uri="http://schemas.openxmlformats.org/presentationml/2006/ole">
            <p:oleObj spid="_x0000_s128006" name="Equation" r:id="rId6" imgW="1269720" imgH="241200" progId="Equation.DSMT4">
              <p:embed/>
            </p:oleObj>
          </a:graphicData>
        </a:graphic>
      </p:graphicFrame>
      <p:sp>
        <p:nvSpPr>
          <p:cNvPr id="16" name="TextBox 15"/>
          <p:cNvSpPr txBox="1"/>
          <p:nvPr/>
        </p:nvSpPr>
        <p:spPr>
          <a:xfrm>
            <a:off x="2560320" y="3362960"/>
            <a:ext cx="4135120" cy="830997"/>
          </a:xfrm>
          <a:prstGeom prst="rect">
            <a:avLst/>
          </a:prstGeom>
          <a:noFill/>
        </p:spPr>
        <p:txBody>
          <a:bodyPr wrap="square" rtlCol="0">
            <a:spAutoFit/>
          </a:bodyPr>
          <a:lstStyle/>
          <a:p>
            <a:pPr algn="ctr"/>
            <a:r>
              <a:rPr lang="en-US" sz="2400" i="1" dirty="0" smtClean="0">
                <a:latin typeface="Euclid" pitchFamily="18" charset="0"/>
              </a:rPr>
              <a:t>First Fundamental Theorem of Asset Pricing</a:t>
            </a:r>
            <a:endParaRPr lang="en-US" sz="2400" i="1" dirty="0">
              <a:latin typeface="Euclid" pitchFamily="18" charset="0"/>
            </a:endParaRPr>
          </a:p>
        </p:txBody>
      </p:sp>
      <p:sp>
        <p:nvSpPr>
          <p:cNvPr id="17" name="Down Arrow 16"/>
          <p:cNvSpPr/>
          <p:nvPr/>
        </p:nvSpPr>
        <p:spPr>
          <a:xfrm>
            <a:off x="4378960" y="2651760"/>
            <a:ext cx="386080" cy="67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4378960" y="4196080"/>
            <a:ext cx="386080" cy="67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86050" y="4981575"/>
            <a:ext cx="3667125" cy="55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Price Distributions</a:t>
            </a:r>
            <a:endParaRPr lang="en-US" dirty="0">
              <a:latin typeface="Euclid" pitchFamily="18" charset="0"/>
            </a:endParaRPr>
          </a:p>
        </p:txBody>
      </p:sp>
      <p:pic>
        <p:nvPicPr>
          <p:cNvPr id="160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821815"/>
            <a:ext cx="73152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uclid" pitchFamily="18" charset="0"/>
              </a:rPr>
              <a:t>Price Distributions</a:t>
            </a:r>
            <a:endParaRPr lang="en-US" dirty="0">
              <a:latin typeface="Euclid" pitchFamily="18" charset="0"/>
            </a:endParaRPr>
          </a:p>
        </p:txBody>
      </p:sp>
      <p:pic>
        <p:nvPicPr>
          <p:cNvPr id="16179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4085" y="1836103"/>
            <a:ext cx="729615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9"/>
</p:tagLst>
</file>

<file path=ppt/tags/tag10.xml><?xml version="1.0" encoding="utf-8"?>
<p:tagLst xmlns:a="http://schemas.openxmlformats.org/drawingml/2006/main" xmlns:r="http://schemas.openxmlformats.org/officeDocument/2006/relationships" xmlns:p="http://schemas.openxmlformats.org/presentationml/2006/main">
  <p:tag name="TIMING" val="|18.9|5.5|6.5|2.2|3.6|6.1|0.9|6.2"/>
</p:tagLst>
</file>

<file path=ppt/tags/tag11.xml><?xml version="1.0" encoding="utf-8"?>
<p:tagLst xmlns:a="http://schemas.openxmlformats.org/drawingml/2006/main" xmlns:r="http://schemas.openxmlformats.org/officeDocument/2006/relationships" xmlns:p="http://schemas.openxmlformats.org/presentationml/2006/main">
  <p:tag name="TIMING" val="|2|5.9|8.2"/>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2|0.3|0.8"/>
</p:tagLst>
</file>

<file path=ppt/tags/tag14.xml><?xml version="1.0" encoding="utf-8"?>
<p:tagLst xmlns:a="http://schemas.openxmlformats.org/drawingml/2006/main" xmlns:r="http://schemas.openxmlformats.org/officeDocument/2006/relationships" xmlns:p="http://schemas.openxmlformats.org/presentationml/2006/main">
  <p:tag name="TIMING" val="|0.7"/>
</p:tagLst>
</file>

<file path=ppt/tags/tag15.xml><?xml version="1.0" encoding="utf-8"?>
<p:tagLst xmlns:a="http://schemas.openxmlformats.org/drawingml/2006/main" xmlns:r="http://schemas.openxmlformats.org/officeDocument/2006/relationships" xmlns:p="http://schemas.openxmlformats.org/presentationml/2006/main">
  <p:tag name="TIMING" val="|0.4|1.2"/>
</p:tagLst>
</file>

<file path=ppt/tags/tag16.xml><?xml version="1.0" encoding="utf-8"?>
<p:tagLst xmlns:a="http://schemas.openxmlformats.org/drawingml/2006/main" xmlns:r="http://schemas.openxmlformats.org/officeDocument/2006/relationships" xmlns:p="http://schemas.openxmlformats.org/presentationml/2006/main">
  <p:tag name="TIMING" val="|0.1|0.3"/>
</p:tagLst>
</file>

<file path=ppt/tags/tag17.xml><?xml version="1.0" encoding="utf-8"?>
<p:tagLst xmlns:a="http://schemas.openxmlformats.org/drawingml/2006/main" xmlns:r="http://schemas.openxmlformats.org/officeDocument/2006/relationships" xmlns:p="http://schemas.openxmlformats.org/presentationml/2006/main">
  <p:tag name="TIMING" val="|16.9|48.1|7|17.5|52.7|17.4"/>
</p:tagLst>
</file>

<file path=ppt/tags/tag2.xml><?xml version="1.0" encoding="utf-8"?>
<p:tagLst xmlns:a="http://schemas.openxmlformats.org/drawingml/2006/main" xmlns:r="http://schemas.openxmlformats.org/officeDocument/2006/relationships" xmlns:p="http://schemas.openxmlformats.org/presentationml/2006/main">
  <p:tag name="TIMING" val="|9|17.7"/>
</p:tagLst>
</file>

<file path=ppt/tags/tag3.xml><?xml version="1.0" encoding="utf-8"?>
<p:tagLst xmlns:a="http://schemas.openxmlformats.org/drawingml/2006/main" xmlns:r="http://schemas.openxmlformats.org/officeDocument/2006/relationships" xmlns:p="http://schemas.openxmlformats.org/presentationml/2006/main">
  <p:tag name="TIMING" val="|19.7|8.7"/>
</p:tagLst>
</file>

<file path=ppt/tags/tag4.xml><?xml version="1.0" encoding="utf-8"?>
<p:tagLst xmlns:a="http://schemas.openxmlformats.org/drawingml/2006/main" xmlns:r="http://schemas.openxmlformats.org/officeDocument/2006/relationships" xmlns:p="http://schemas.openxmlformats.org/presentationml/2006/main">
  <p:tag name="TIMING" val="|20.4"/>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6.9|9.7"/>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4.7|3.6|3.1"/>
</p:tagLst>
</file>

<file path=ppt/tags/tag9.xml><?xml version="1.0" encoding="utf-8"?>
<p:tagLst xmlns:a="http://schemas.openxmlformats.org/drawingml/2006/main" xmlns:r="http://schemas.openxmlformats.org/officeDocument/2006/relationships" xmlns:p="http://schemas.openxmlformats.org/presentationml/2006/main">
  <p:tag name="TIMING" val="|1.2|46.5|3|29.3|5.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26464</TotalTime>
  <Words>826</Words>
  <Application>Microsoft Office PowerPoint</Application>
  <PresentationFormat>On-screen Show (4:3)</PresentationFormat>
  <Paragraphs>204</Paragraphs>
  <Slides>47</Slides>
  <Notes>47</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8" baseType="lpstr">
      <vt:lpstr>Arial</vt:lpstr>
      <vt:lpstr>Euclid</vt:lpstr>
      <vt:lpstr>Wingdings 2</vt:lpstr>
      <vt:lpstr>Georgia</vt:lpstr>
      <vt:lpstr>Euclid Symbol</vt:lpstr>
      <vt:lpstr>Arial Black</vt:lpstr>
      <vt:lpstr>Calibri</vt:lpstr>
      <vt:lpstr>Wingdings</vt:lpstr>
      <vt:lpstr>Civic</vt:lpstr>
      <vt:lpstr>Equation</vt:lpstr>
      <vt:lpstr>MathType 6.0 Equation</vt:lpstr>
      <vt:lpstr>Detecting  Bubbles Using Option Prices</vt:lpstr>
      <vt:lpstr>Bubbles</vt:lpstr>
      <vt:lpstr>What is a Bubble?</vt:lpstr>
      <vt:lpstr>What is a Bubble?</vt:lpstr>
      <vt:lpstr>A Very (Very, Very) Short Introduction to Financial Math</vt:lpstr>
      <vt:lpstr>Financial Mathematics</vt:lpstr>
      <vt:lpstr>Financial Mathematics</vt:lpstr>
      <vt:lpstr>Price Distributions</vt:lpstr>
      <vt:lpstr>Price Distributions</vt:lpstr>
      <vt:lpstr>Price Distributions</vt:lpstr>
      <vt:lpstr>Price Distributions</vt:lpstr>
      <vt:lpstr>Price Distributions</vt:lpstr>
      <vt:lpstr>Price Distributions</vt:lpstr>
      <vt:lpstr>Price Distributions</vt:lpstr>
      <vt:lpstr>The Kolmogorov Forward Equation</vt:lpstr>
      <vt:lpstr>Detecting Bubbles</vt:lpstr>
      <vt:lpstr>The Bubble Test</vt:lpstr>
      <vt:lpstr>The Bubble Test</vt:lpstr>
      <vt:lpstr>Using Options to Find </vt:lpstr>
      <vt:lpstr>What is an Option?</vt:lpstr>
      <vt:lpstr>Pricing Options</vt:lpstr>
      <vt:lpstr>Magic!</vt:lpstr>
      <vt:lpstr>The Dupire Equation</vt:lpstr>
      <vt:lpstr>Reality</vt:lpstr>
      <vt:lpstr>Local Least Squares</vt:lpstr>
      <vt:lpstr>Local Least Squares</vt:lpstr>
      <vt:lpstr>Local Least Squares</vt:lpstr>
      <vt:lpstr>Local Least Squares</vt:lpstr>
      <vt:lpstr>Local Least Squares</vt:lpstr>
      <vt:lpstr>Local Least Squares</vt:lpstr>
      <vt:lpstr>Local Least Squares</vt:lpstr>
      <vt:lpstr>Local Least Squares</vt:lpstr>
      <vt:lpstr>Local Least Squares</vt:lpstr>
      <vt:lpstr>The Local Volatility</vt:lpstr>
      <vt:lpstr>The Local Volatility</vt:lpstr>
      <vt:lpstr>The Local Volatility</vt:lpstr>
      <vt:lpstr>Results</vt:lpstr>
      <vt:lpstr>Bubble Indicator</vt:lpstr>
      <vt:lpstr>Bubble Indicator</vt:lpstr>
      <vt:lpstr>Bubble Indicator</vt:lpstr>
      <vt:lpstr>Concluding Remarks</vt:lpstr>
      <vt:lpstr>Conclusions</vt:lpstr>
      <vt:lpstr>Other Approaches</vt:lpstr>
      <vt:lpstr>Other Approaches</vt:lpstr>
      <vt:lpstr>Questions</vt:lpstr>
      <vt:lpstr>notes</vt:lpstr>
      <vt:lpstr>The Implied Volatility</vt:lpstr>
    </vt:vector>
  </TitlesOfParts>
  <Company>Columbia Business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 Walk around the Secretary Problem</dc:title>
  <dc:creator>cguetta15</dc:creator>
  <cp:lastModifiedBy>cguetta15</cp:lastModifiedBy>
  <cp:revision>1443</cp:revision>
  <dcterms:created xsi:type="dcterms:W3CDTF">2011-04-10T16:38:33Z</dcterms:created>
  <dcterms:modified xsi:type="dcterms:W3CDTF">2011-09-23T15:42:46Z</dcterms:modified>
</cp:coreProperties>
</file>